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avi" ContentType="video/unknown"/>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0"/>
  </p:notesMasterIdLst>
  <p:sldIdLst>
    <p:sldId id="256" r:id="rId3"/>
    <p:sldId id="257" r:id="rId4"/>
    <p:sldId id="258" r:id="rId5"/>
    <p:sldId id="259" r:id="rId6"/>
    <p:sldId id="260" r:id="rId7"/>
    <p:sldId id="261" r:id="rId8"/>
    <p:sldId id="262" r:id="rId9"/>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11754" algn="l" rtl="0" fontAlgn="base">
      <a:spcBef>
        <a:spcPct val="0"/>
      </a:spcBef>
      <a:spcAft>
        <a:spcPct val="0"/>
      </a:spcAft>
      <a:defRPr sz="2200" kern="1200">
        <a:solidFill>
          <a:schemeClr val="tx1"/>
        </a:solidFill>
        <a:latin typeface="Arial" charset="0"/>
        <a:ea typeface="+mn-ea"/>
        <a:cs typeface="+mn-cs"/>
      </a:defRPr>
    </a:lvl2pPr>
    <a:lvl3pPr marL="823509" algn="l" rtl="0" fontAlgn="base">
      <a:spcBef>
        <a:spcPct val="0"/>
      </a:spcBef>
      <a:spcAft>
        <a:spcPct val="0"/>
      </a:spcAft>
      <a:defRPr sz="2200" kern="1200">
        <a:solidFill>
          <a:schemeClr val="tx1"/>
        </a:solidFill>
        <a:latin typeface="Arial" charset="0"/>
        <a:ea typeface="+mn-ea"/>
        <a:cs typeface="+mn-cs"/>
      </a:defRPr>
    </a:lvl3pPr>
    <a:lvl4pPr marL="1235263" algn="l" rtl="0" fontAlgn="base">
      <a:spcBef>
        <a:spcPct val="0"/>
      </a:spcBef>
      <a:spcAft>
        <a:spcPct val="0"/>
      </a:spcAft>
      <a:defRPr sz="2200" kern="1200">
        <a:solidFill>
          <a:schemeClr val="tx1"/>
        </a:solidFill>
        <a:latin typeface="Arial" charset="0"/>
        <a:ea typeface="+mn-ea"/>
        <a:cs typeface="+mn-cs"/>
      </a:defRPr>
    </a:lvl4pPr>
    <a:lvl5pPr marL="1647017" algn="l" rtl="0" fontAlgn="base">
      <a:spcBef>
        <a:spcPct val="0"/>
      </a:spcBef>
      <a:spcAft>
        <a:spcPct val="0"/>
      </a:spcAft>
      <a:defRPr sz="2200" kern="1200">
        <a:solidFill>
          <a:schemeClr val="tx1"/>
        </a:solidFill>
        <a:latin typeface="Arial" charset="0"/>
        <a:ea typeface="+mn-ea"/>
        <a:cs typeface="+mn-cs"/>
      </a:defRPr>
    </a:lvl5pPr>
    <a:lvl6pPr marL="2058772" algn="l" defTabSz="823509" rtl="0" eaLnBrk="1" latinLnBrk="0" hangingPunct="1">
      <a:defRPr sz="2200" kern="1200">
        <a:solidFill>
          <a:schemeClr val="tx1"/>
        </a:solidFill>
        <a:latin typeface="Arial" charset="0"/>
        <a:ea typeface="+mn-ea"/>
        <a:cs typeface="+mn-cs"/>
      </a:defRPr>
    </a:lvl6pPr>
    <a:lvl7pPr marL="2470526" algn="l" defTabSz="823509" rtl="0" eaLnBrk="1" latinLnBrk="0" hangingPunct="1">
      <a:defRPr sz="2200" kern="1200">
        <a:solidFill>
          <a:schemeClr val="tx1"/>
        </a:solidFill>
        <a:latin typeface="Arial" charset="0"/>
        <a:ea typeface="+mn-ea"/>
        <a:cs typeface="+mn-cs"/>
      </a:defRPr>
    </a:lvl7pPr>
    <a:lvl8pPr marL="2882280" algn="l" defTabSz="823509" rtl="0" eaLnBrk="1" latinLnBrk="0" hangingPunct="1">
      <a:defRPr sz="2200" kern="1200">
        <a:solidFill>
          <a:schemeClr val="tx1"/>
        </a:solidFill>
        <a:latin typeface="Arial" charset="0"/>
        <a:ea typeface="+mn-ea"/>
        <a:cs typeface="+mn-cs"/>
      </a:defRPr>
    </a:lvl8pPr>
    <a:lvl9pPr marL="3294035" algn="l" defTabSz="823509"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0" autoAdjust="0"/>
    <p:restoredTop sz="90929"/>
  </p:normalViewPr>
  <p:slideViewPr>
    <p:cSldViewPr showGuides="1">
      <p:cViewPr>
        <p:scale>
          <a:sx n="90" d="100"/>
          <a:sy n="90" d="100"/>
        </p:scale>
        <p:origin x="-400" y="-80"/>
      </p:cViewPr>
      <p:guideLst>
        <p:guide orient="horz" pos="2160"/>
        <p:guide pos="2880"/>
        <p:guide pos="144"/>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AB44C-DF02-4526-A256-F39BEBAAFEC0}" type="datetimeFigureOut">
              <a:rPr lang="en-US" smtClean="0"/>
              <a:t>9/27/13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C36EEA-67F9-4505-850C-D6157B5E8660}" type="slidenum">
              <a:rPr lang="en-US" smtClean="0"/>
              <a:t>‹#›</a:t>
            </a:fld>
            <a:endParaRPr lang="en-US"/>
          </a:p>
        </p:txBody>
      </p:sp>
    </p:spTree>
    <p:extLst>
      <p:ext uri="{BB962C8B-B14F-4D97-AF65-F5344CB8AC3E}">
        <p14:creationId xmlns:p14="http://schemas.microsoft.com/office/powerpoint/2010/main" val="953566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C36EEA-67F9-4505-850C-D6157B5E8660}"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C36EEA-67F9-4505-850C-D6157B5E8660}"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3.jpeg"/><Relationship Id="rId5" Type="http://schemas.openxmlformats.org/officeDocument/2006/relationships/image" Target="../media/image4.png"/><Relationship Id="rId1" Type="http://schemas.microsoft.com/office/2007/relationships/media" Target="../media/media2.avi"/><Relationship Id="rId2" Type="http://schemas.openxmlformats.org/officeDocument/2006/relationships/video" Target="../media/media2.avi"/></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207" name="Picture 15" descr="D:\nicks computer\pres pro stuff\medical animated\dna\DNA_tit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p:cNvSpPr>
            <a:spLocks noGrp="1" noChangeArrowheads="1"/>
          </p:cNvSpPr>
          <p:nvPr>
            <p:ph type="ctrTitle"/>
          </p:nvPr>
        </p:nvSpPr>
        <p:spPr>
          <a:xfrm>
            <a:off x="1524000" y="2444706"/>
            <a:ext cx="7390474" cy="1143476"/>
          </a:xfrm>
        </p:spPr>
        <p:txBody>
          <a:bodyPr/>
          <a:lstStyle>
            <a:lvl1pPr algn="r">
              <a:defRPr>
                <a:solidFill>
                  <a:schemeClr val="tx1"/>
                </a:solidFill>
              </a:defRPr>
            </a:lvl1pPr>
          </a:lstStyle>
          <a:p>
            <a:pPr lvl="0"/>
            <a:r>
              <a:rPr lang="en-US" noProof="0" smtClean="0"/>
              <a:t>Click to edit Master title style</a:t>
            </a:r>
            <a:endParaRPr lang="en-US" noProof="0" dirty="0" smtClean="0"/>
          </a:p>
        </p:txBody>
      </p:sp>
      <p:sp>
        <p:nvSpPr>
          <p:cNvPr id="8196" name="Rectangle 4"/>
          <p:cNvSpPr>
            <a:spLocks noGrp="1" noChangeArrowheads="1"/>
          </p:cNvSpPr>
          <p:nvPr>
            <p:ph type="subTitle" idx="1"/>
          </p:nvPr>
        </p:nvSpPr>
        <p:spPr>
          <a:xfrm>
            <a:off x="1528768" y="3669883"/>
            <a:ext cx="7386632" cy="1752378"/>
          </a:xfrm>
        </p:spPr>
        <p:txBody>
          <a:bodyPr/>
          <a:lstStyle>
            <a:lvl1pPr marL="0" indent="0" algn="r">
              <a:buFontTx/>
              <a:buNone/>
              <a:defRPr sz="2000"/>
            </a:lvl1pPr>
          </a:lstStyle>
          <a:p>
            <a:pPr lvl="0"/>
            <a:r>
              <a:rPr lang="en-US" noProof="0" smtClean="0"/>
              <a:t>Click to edit Master subtitle style</a:t>
            </a:r>
          </a:p>
        </p:txBody>
      </p:sp>
      <p:pic>
        <p:nvPicPr>
          <p:cNvPr id="8208" name="PPP_AMEDI_TLE_dna.avi">
            <a:hlinkClick r:id="" action="ppaction://media"/>
          </p:cNvPr>
          <p:cNvPicPr>
            <a:picLocks noChangeAspect="1" noChangeArrowheads="1"/>
          </p:cNvPicPr>
          <p:nvPr>
            <a:videoFile r:link="rId2"/>
            <p:extLst>
              <p:ext uri="{DAA4B4D4-6D71-4841-9C94-3DE7FCFB9230}">
                <p14:media xmlns:p14="http://schemas.microsoft.com/office/powerpoint/2010/main" r:embed="rId1"/>
              </p:ext>
            </p:extLst>
          </p:nvPr>
        </p:nvPicPr>
        <p:blipFill>
          <a:blip r:embed="rId5" cstate="print">
            <a:extLst>
              <a:ext uri="{28A0092B-C50C-407E-A947-70E740481C1C}">
                <a14:useLocalDpi xmlns:a14="http://schemas.microsoft.com/office/drawing/2010/main" val="0"/>
              </a:ext>
            </a:extLst>
          </a:blip>
          <a:srcRect/>
          <a:stretch>
            <a:fillRect/>
          </a:stretch>
        </p:blipFill>
        <p:spPr bwMode="auto">
          <a:xfrm>
            <a:off x="0" y="102913"/>
            <a:ext cx="1281361" cy="6755087"/>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9/27/13</a:t>
            </a:fld>
            <a:endParaRPr lang="en-US"/>
          </a:p>
        </p:txBody>
      </p:sp>
      <p:sp>
        <p:nvSpPr>
          <p:cNvPr id="9"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82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208"/>
                </p:tgtEl>
              </p:cMediaNode>
            </p:video>
            <p:seq concurrent="1" nextAc="seek">
              <p:cTn id="8" restart="whenNotActive" fill="hold" evtFilter="cancelBubble" nodeType="interactiveSeq">
                <p:stCondLst>
                  <p:cond evt="onClick" delay="0">
                    <p:tgtEl>
                      <p:spTgt spid="820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208"/>
                                        </p:tgtEl>
                                      </p:cBhvr>
                                    </p:cmd>
                                  </p:childTnLst>
                                </p:cTn>
                              </p:par>
                            </p:childTnLst>
                          </p:cTn>
                        </p:par>
                      </p:childTnLst>
                    </p:cTn>
                  </p:par>
                </p:childTnLst>
              </p:cTn>
              <p:nextCondLst>
                <p:cond evt="onClick" delay="0">
                  <p:tgtEl>
                    <p:spTgt spid="8208"/>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447800"/>
            <a:ext cx="8229600" cy="48940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9/27/13</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val="636837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4010" y="1295400"/>
            <a:ext cx="2010708"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95400"/>
            <a:ext cx="6098122"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9/27/13</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val="333241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9/27/13</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val="18738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673"/>
            <a:ext cx="7772543" cy="136216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7289"/>
            <a:ext cx="7772543" cy="1499384"/>
          </a:xfrm>
        </p:spPr>
        <p:txBody>
          <a:bodyPr anchor="b"/>
          <a:lstStyle>
            <a:lvl1pPr marL="0" indent="0">
              <a:buNone/>
              <a:defRPr sz="1800"/>
            </a:lvl1pPr>
            <a:lvl2pPr marL="411754" indent="0">
              <a:buNone/>
              <a:defRPr sz="1600"/>
            </a:lvl2pPr>
            <a:lvl3pPr marL="823509" indent="0">
              <a:buNone/>
              <a:defRPr sz="1400"/>
            </a:lvl3pPr>
            <a:lvl4pPr marL="1235263" indent="0">
              <a:buNone/>
              <a:defRPr sz="1300"/>
            </a:lvl4pPr>
            <a:lvl5pPr marL="1647017" indent="0">
              <a:buNone/>
              <a:defRPr sz="1300"/>
            </a:lvl5pPr>
            <a:lvl6pPr marL="2058772" indent="0">
              <a:buNone/>
              <a:defRPr sz="1300"/>
            </a:lvl6pPr>
            <a:lvl7pPr marL="2470526" indent="0">
              <a:buNone/>
              <a:defRPr sz="1300"/>
            </a:lvl7pPr>
            <a:lvl8pPr marL="2882280" indent="0">
              <a:buNone/>
              <a:defRPr sz="1300"/>
            </a:lvl8pPr>
            <a:lvl9pPr marL="3294035" indent="0">
              <a:buNone/>
              <a:defRPr sz="1300"/>
            </a:lvl9pPr>
          </a:lstStyle>
          <a:p>
            <a:pPr lvl="0"/>
            <a:r>
              <a:rPr lang="en-US" smtClean="0"/>
              <a:t>Click to edit Master text styles</a:t>
            </a:r>
          </a:p>
        </p:txBody>
      </p:sp>
      <p:sp>
        <p:nvSpPr>
          <p:cNvPr id="6"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9/27/13</a:t>
            </a:fld>
            <a:endParaRPr lang="en-US"/>
          </a:p>
        </p:txBody>
      </p:sp>
      <p:sp>
        <p:nvSpPr>
          <p:cNvPr id="7"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val="279341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532259"/>
            <a:ext cx="42672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32259"/>
            <a:ext cx="4267200" cy="479234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9/27/13</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val="382731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657342"/>
            <a:ext cx="4269036"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2297689"/>
            <a:ext cx="4269036"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657342"/>
            <a:ext cx="4270465"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2297689"/>
            <a:ext cx="4270465"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noGrp="1" noChangeArrowheads="1"/>
          </p:cNvSpPr>
          <p:nvPr>
            <p:ph type="title"/>
          </p:nvPr>
        </p:nvSpPr>
        <p:spPr bwMode="auto">
          <a:xfrm>
            <a:off x="228601" y="168663"/>
            <a:ext cx="8188914" cy="93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endParaRPr lang="en-US" dirty="0" smtClean="0"/>
          </a:p>
        </p:txBody>
      </p:sp>
      <p:sp>
        <p:nvSpPr>
          <p:cNvPr id="10"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9/27/13</a:t>
            </a:fld>
            <a:endParaRPr lang="en-US"/>
          </a:p>
        </p:txBody>
      </p:sp>
      <p:sp>
        <p:nvSpPr>
          <p:cNvPr id="11"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3"/>
          <p:cNvSpPr>
            <a:spLocks noGrp="1"/>
          </p:cNvSpPr>
          <p:nvPr>
            <p:ph type="sldNum" sz="quarter" idx="12"/>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val="211527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9/27/13</a:t>
            </a:fld>
            <a:endParaRPr lang="en-US"/>
          </a:p>
        </p:txBody>
      </p:sp>
      <p:sp>
        <p:nvSpPr>
          <p:cNvPr id="6"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val="3247790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9/27/13</a:t>
            </a:fld>
            <a:endParaRPr lang="en-US"/>
          </a:p>
        </p:txBody>
      </p:sp>
      <p:sp>
        <p:nvSpPr>
          <p:cNvPr id="5"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val="145236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09631"/>
            <a:ext cx="3236511" cy="116205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05200" y="1295400"/>
            <a:ext cx="5111144" cy="502920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2471688"/>
            <a:ext cx="3236511" cy="3852912"/>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smtClean="0"/>
              <a:t>Click to edit Master text styles</a:t>
            </a:r>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9/27/13</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val="167770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172"/>
            <a:ext cx="5487258" cy="566021"/>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3190"/>
            <a:ext cx="5487258" cy="4115085"/>
          </a:xfrm>
        </p:spPr>
        <p:txBody>
          <a:bodyPr/>
          <a:lstStyle>
            <a:lvl1pPr marL="0" indent="0">
              <a:buNone/>
              <a:defRPr sz="2900"/>
            </a:lvl1pPr>
            <a:lvl2pPr marL="411754" indent="0">
              <a:buNone/>
              <a:defRPr sz="2500"/>
            </a:lvl2pPr>
            <a:lvl3pPr marL="823509" indent="0">
              <a:buNone/>
              <a:defRPr sz="2200"/>
            </a:lvl3pPr>
            <a:lvl4pPr marL="1235263" indent="0">
              <a:buNone/>
              <a:defRPr sz="1800"/>
            </a:lvl4pPr>
            <a:lvl5pPr marL="1647017" indent="0">
              <a:buNone/>
              <a:defRPr sz="1800"/>
            </a:lvl5pPr>
            <a:lvl6pPr marL="2058772" indent="0">
              <a:buNone/>
              <a:defRPr sz="1800"/>
            </a:lvl6pPr>
            <a:lvl7pPr marL="2470526" indent="0">
              <a:buNone/>
              <a:defRPr sz="1800"/>
            </a:lvl7pPr>
            <a:lvl8pPr marL="2882280" indent="0">
              <a:buNone/>
              <a:defRPr sz="1800"/>
            </a:lvl8pPr>
            <a:lvl9pPr marL="3294035"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1904" y="5367193"/>
            <a:ext cx="5487258" cy="804721"/>
          </a:xfrm>
        </p:spPr>
        <p:txBody>
          <a:bodyPr/>
          <a:lstStyle>
            <a:lvl1pPr marL="0" indent="0">
              <a:buNone/>
              <a:defRPr sz="1300"/>
            </a:lvl1pPr>
            <a:lvl2pPr marL="411754" indent="0">
              <a:buNone/>
              <a:defRPr sz="1100"/>
            </a:lvl2pPr>
            <a:lvl3pPr marL="823509" indent="0">
              <a:buNone/>
              <a:defRPr sz="900"/>
            </a:lvl3pPr>
            <a:lvl4pPr marL="1235263" indent="0">
              <a:buNone/>
              <a:defRPr sz="800"/>
            </a:lvl4pPr>
            <a:lvl5pPr marL="1647017" indent="0">
              <a:buNone/>
              <a:defRPr sz="800"/>
            </a:lvl5pPr>
            <a:lvl6pPr marL="2058772" indent="0">
              <a:buNone/>
              <a:defRPr sz="800"/>
            </a:lvl6pPr>
            <a:lvl7pPr marL="2470526" indent="0">
              <a:buNone/>
              <a:defRPr sz="800"/>
            </a:lvl7pPr>
            <a:lvl8pPr marL="2882280" indent="0">
              <a:buNone/>
              <a:defRPr sz="800"/>
            </a:lvl8pPr>
            <a:lvl9pPr marL="3294035" indent="0">
              <a:buNone/>
              <a:defRPr sz="800"/>
            </a:lvl9pPr>
          </a:lstStyle>
          <a:p>
            <a:pPr lvl="0"/>
            <a:r>
              <a:rPr lang="en-US" smtClean="0"/>
              <a:t>Click to edit Master text styles</a:t>
            </a:r>
          </a:p>
        </p:txBody>
      </p:sp>
      <p:sp>
        <p:nvSpPr>
          <p:cNvPr id="7"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9/27/13</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p14="http://schemas.microsoft.com/office/powerpoint/2010/main" val="40409713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microsoft.com/office/2007/relationships/media" Target="../media/media1.avi"/><Relationship Id="rId14" Type="http://schemas.openxmlformats.org/officeDocument/2006/relationships/video" Target="../media/media1.avi"/><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D:\nicks computer\pres pro stuff\medical animated\dna\DNA_txt.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28601" y="168663"/>
            <a:ext cx="8188914" cy="93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endParaRPr lang="en-US" dirty="0" smtClean="0"/>
          </a:p>
        </p:txBody>
      </p:sp>
      <p:pic>
        <p:nvPicPr>
          <p:cNvPr id="1036" name="PPP_AMEDI_TXT_dna.avi">
            <a:hlinkClick r:id="" action="ppaction://media"/>
          </p:cNvPr>
          <p:cNvPicPr>
            <a:picLocks noChangeAspect="1" noChangeArrowheads="1"/>
          </p:cNvPicPr>
          <p:nvPr>
            <a:videoFile r:link="rId14"/>
            <p:extLst>
              <p:ext uri="{DAA4B4D4-6D71-4841-9C94-3DE7FCFB9230}">
                <p14:media xmlns:p14="http://schemas.microsoft.com/office/powerpoint/2010/main" r:embed="rId13"/>
              </p:ext>
            </p:extLst>
          </p:nvPr>
        </p:nvPicPr>
        <p:blipFill>
          <a:blip r:embed="rId16" cstate="print">
            <a:extLst>
              <a:ext uri="{28A0092B-C50C-407E-A947-70E740481C1C}">
                <a14:useLocalDpi xmlns:a14="http://schemas.microsoft.com/office/drawing/2010/main" val="0"/>
              </a:ext>
            </a:extLst>
          </a:blip>
          <a:srcRect/>
          <a:stretch>
            <a:fillRect/>
          </a:stretch>
        </p:blipFill>
        <p:spPr bwMode="auto">
          <a:xfrm>
            <a:off x="8457556" y="0"/>
            <a:ext cx="686444" cy="217546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2"/>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9/27/13</a:t>
            </a:fld>
            <a:endParaRPr lang="en-US"/>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4" name="Slide Number Placeholder 3"/>
          <p:cNvSpPr>
            <a:spLocks noGrp="1"/>
          </p:cNvSpPr>
          <p:nvPr>
            <p:ph type="sldNum" sz="quarter" idx="4"/>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
        <p:nvSpPr>
          <p:cNvPr id="1027" name="Rectangle 3"/>
          <p:cNvSpPr>
            <a:spLocks noGrp="1" noChangeArrowheads="1"/>
          </p:cNvSpPr>
          <p:nvPr>
            <p:ph type="body" idx="1"/>
          </p:nvPr>
        </p:nvSpPr>
        <p:spPr bwMode="auto">
          <a:xfrm>
            <a:off x="1219200" y="1447800"/>
            <a:ext cx="7696199" cy="489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 fill="hold"/>
                                        <p:tgtEl>
                                          <p:spTgt spid="10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036"/>
                </p:tgtEl>
              </p:cMediaNode>
            </p:video>
            <p:seq concurrent="1" nextAc="seek">
              <p:cTn id="8" restart="whenNotActive" fill="hold" evtFilter="cancelBubble" nodeType="interactiveSeq">
                <p:stCondLst>
                  <p:cond evt="onClick" delay="0">
                    <p:tgtEl>
                      <p:spTgt spid="103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36"/>
                                        </p:tgtEl>
                                      </p:cBhvr>
                                    </p:cmd>
                                  </p:childTnLst>
                                </p:cTn>
                              </p:par>
                            </p:childTnLst>
                          </p:cTn>
                        </p:par>
                      </p:childTnLst>
                    </p:cTn>
                  </p:par>
                </p:childTnLst>
              </p:cTn>
              <p:nextCondLst>
                <p:cond evt="onClick" delay="0">
                  <p:tgtEl>
                    <p:spTgt spid="1036"/>
                  </p:tgtEl>
                </p:cond>
              </p:nextCondLst>
            </p:seq>
          </p:childTnLst>
        </p:cTn>
      </p:par>
    </p:tnLst>
  </p:timing>
  <p:txStyles>
    <p:titleStyle>
      <a:lvl1pPr algn="l" defTabSz="915010" rtl="0" eaLnBrk="1" fontAlgn="base" hangingPunct="1">
        <a:spcBef>
          <a:spcPct val="0"/>
        </a:spcBef>
        <a:spcAft>
          <a:spcPct val="0"/>
        </a:spcAft>
        <a:defRPr sz="4000">
          <a:solidFill>
            <a:schemeClr val="tx1"/>
          </a:solidFill>
          <a:latin typeface="+mj-lt"/>
          <a:ea typeface="+mj-ea"/>
          <a:cs typeface="+mj-cs"/>
        </a:defRPr>
      </a:lvl1pPr>
      <a:lvl2pPr algn="l" defTabSz="915010" rtl="0" eaLnBrk="1" fontAlgn="base" hangingPunct="1">
        <a:spcBef>
          <a:spcPct val="0"/>
        </a:spcBef>
        <a:spcAft>
          <a:spcPct val="0"/>
        </a:spcAft>
        <a:defRPr sz="4000">
          <a:solidFill>
            <a:schemeClr val="tx2"/>
          </a:solidFill>
          <a:latin typeface="Arial" charset="0"/>
        </a:defRPr>
      </a:lvl2pPr>
      <a:lvl3pPr algn="l" defTabSz="915010" rtl="0" eaLnBrk="1" fontAlgn="base" hangingPunct="1">
        <a:spcBef>
          <a:spcPct val="0"/>
        </a:spcBef>
        <a:spcAft>
          <a:spcPct val="0"/>
        </a:spcAft>
        <a:defRPr sz="4000">
          <a:solidFill>
            <a:schemeClr val="tx2"/>
          </a:solidFill>
          <a:latin typeface="Arial" charset="0"/>
        </a:defRPr>
      </a:lvl3pPr>
      <a:lvl4pPr algn="l" defTabSz="915010" rtl="0" eaLnBrk="1" fontAlgn="base" hangingPunct="1">
        <a:spcBef>
          <a:spcPct val="0"/>
        </a:spcBef>
        <a:spcAft>
          <a:spcPct val="0"/>
        </a:spcAft>
        <a:defRPr sz="4000">
          <a:solidFill>
            <a:schemeClr val="tx2"/>
          </a:solidFill>
          <a:latin typeface="Arial" charset="0"/>
        </a:defRPr>
      </a:lvl4pPr>
      <a:lvl5pPr algn="l" defTabSz="915010" rtl="0" eaLnBrk="1" fontAlgn="base" hangingPunct="1">
        <a:spcBef>
          <a:spcPct val="0"/>
        </a:spcBef>
        <a:spcAft>
          <a:spcPct val="0"/>
        </a:spcAft>
        <a:defRPr sz="4000">
          <a:solidFill>
            <a:schemeClr val="tx2"/>
          </a:solidFill>
          <a:latin typeface="Arial" charset="0"/>
        </a:defRPr>
      </a:lvl5pPr>
      <a:lvl6pPr marL="411754" algn="l" defTabSz="915010" rtl="0" eaLnBrk="1" fontAlgn="base" hangingPunct="1">
        <a:spcBef>
          <a:spcPct val="0"/>
        </a:spcBef>
        <a:spcAft>
          <a:spcPct val="0"/>
        </a:spcAft>
        <a:defRPr sz="4000">
          <a:solidFill>
            <a:schemeClr val="tx2"/>
          </a:solidFill>
          <a:latin typeface="Arial" charset="0"/>
        </a:defRPr>
      </a:lvl6pPr>
      <a:lvl7pPr marL="823509" algn="l" defTabSz="915010" rtl="0" eaLnBrk="1" fontAlgn="base" hangingPunct="1">
        <a:spcBef>
          <a:spcPct val="0"/>
        </a:spcBef>
        <a:spcAft>
          <a:spcPct val="0"/>
        </a:spcAft>
        <a:defRPr sz="4000">
          <a:solidFill>
            <a:schemeClr val="tx2"/>
          </a:solidFill>
          <a:latin typeface="Arial" charset="0"/>
        </a:defRPr>
      </a:lvl7pPr>
      <a:lvl8pPr marL="1235263" algn="l" defTabSz="915010" rtl="0" eaLnBrk="1" fontAlgn="base" hangingPunct="1">
        <a:spcBef>
          <a:spcPct val="0"/>
        </a:spcBef>
        <a:spcAft>
          <a:spcPct val="0"/>
        </a:spcAft>
        <a:defRPr sz="4000">
          <a:solidFill>
            <a:schemeClr val="tx2"/>
          </a:solidFill>
          <a:latin typeface="Arial" charset="0"/>
        </a:defRPr>
      </a:lvl8pPr>
      <a:lvl9pPr marL="1647017" algn="l" defTabSz="915010" rtl="0" eaLnBrk="1" fontAlgn="base" hangingPunct="1">
        <a:spcBef>
          <a:spcPct val="0"/>
        </a:spcBef>
        <a:spcAft>
          <a:spcPct val="0"/>
        </a:spcAft>
        <a:defRPr sz="4000">
          <a:solidFill>
            <a:schemeClr val="tx2"/>
          </a:solidFill>
          <a:latin typeface="Arial" charset="0"/>
        </a:defRPr>
      </a:lvl9pPr>
    </p:titleStyle>
    <p:bodyStyle>
      <a:lvl1pPr marL="343129" indent="-343129" algn="l" defTabSz="915010" rtl="0" eaLnBrk="1" fontAlgn="base" hangingPunct="1">
        <a:spcBef>
          <a:spcPct val="20000"/>
        </a:spcBef>
        <a:spcAft>
          <a:spcPct val="0"/>
        </a:spcAft>
        <a:buChar char="•"/>
        <a:defRPr sz="2800">
          <a:solidFill>
            <a:schemeClr val="tx1"/>
          </a:solidFill>
          <a:latin typeface="+mn-lt"/>
          <a:ea typeface="+mn-ea"/>
          <a:cs typeface="+mn-cs"/>
        </a:defRPr>
      </a:lvl1pPr>
      <a:lvl2pPr marL="743445" indent="-285941" algn="l" defTabSz="915010" rtl="0" eaLnBrk="1" fontAlgn="base" hangingPunct="1">
        <a:spcBef>
          <a:spcPct val="20000"/>
        </a:spcBef>
        <a:spcAft>
          <a:spcPct val="0"/>
        </a:spcAft>
        <a:buChar char="–"/>
        <a:defRPr sz="2400">
          <a:solidFill>
            <a:schemeClr val="tx1"/>
          </a:solidFill>
          <a:latin typeface="+mn-lt"/>
        </a:defRPr>
      </a:lvl2pPr>
      <a:lvl3pPr marL="1142333" indent="-227323" algn="l" defTabSz="915010" rtl="0" eaLnBrk="1" fontAlgn="base" hangingPunct="1">
        <a:spcBef>
          <a:spcPct val="20000"/>
        </a:spcBef>
        <a:spcAft>
          <a:spcPct val="0"/>
        </a:spcAft>
        <a:buChar char="•"/>
        <a:defRPr sz="2000">
          <a:solidFill>
            <a:schemeClr val="tx1"/>
          </a:solidFill>
          <a:latin typeface="+mn-lt"/>
        </a:defRPr>
      </a:lvl3pPr>
      <a:lvl4pPr marL="1599838" indent="-228752" algn="l" defTabSz="915010" rtl="0" eaLnBrk="1" fontAlgn="base" hangingPunct="1">
        <a:spcBef>
          <a:spcPct val="20000"/>
        </a:spcBef>
        <a:spcAft>
          <a:spcPct val="0"/>
        </a:spcAft>
        <a:buChar char="–"/>
        <a:defRPr sz="1800">
          <a:solidFill>
            <a:schemeClr val="tx1"/>
          </a:solidFill>
          <a:latin typeface="+mn-lt"/>
        </a:defRPr>
      </a:lvl4pPr>
      <a:lvl5pPr marL="2057342" indent="-228752" algn="l" defTabSz="915010" rtl="0" eaLnBrk="1" fontAlgn="base" hangingPunct="1">
        <a:spcBef>
          <a:spcPct val="20000"/>
        </a:spcBef>
        <a:spcAft>
          <a:spcPct val="0"/>
        </a:spcAft>
        <a:buChar char="»"/>
        <a:defRPr sz="1800">
          <a:solidFill>
            <a:schemeClr val="tx1"/>
          </a:solidFill>
          <a:latin typeface="+mn-lt"/>
        </a:defRPr>
      </a:lvl5pPr>
      <a:lvl6pPr marL="2469097" indent="-228752" algn="l" defTabSz="915010" rtl="0" eaLnBrk="1" fontAlgn="base" hangingPunct="1">
        <a:spcBef>
          <a:spcPct val="20000"/>
        </a:spcBef>
        <a:spcAft>
          <a:spcPct val="0"/>
        </a:spcAft>
        <a:buChar char="»"/>
        <a:defRPr sz="1800">
          <a:solidFill>
            <a:schemeClr val="tx1"/>
          </a:solidFill>
          <a:latin typeface="+mn-lt"/>
        </a:defRPr>
      </a:lvl6pPr>
      <a:lvl7pPr marL="2880851" indent="-228752" algn="l" defTabSz="915010" rtl="0" eaLnBrk="1" fontAlgn="base" hangingPunct="1">
        <a:spcBef>
          <a:spcPct val="20000"/>
        </a:spcBef>
        <a:spcAft>
          <a:spcPct val="0"/>
        </a:spcAft>
        <a:buChar char="»"/>
        <a:defRPr sz="1800">
          <a:solidFill>
            <a:schemeClr val="tx1"/>
          </a:solidFill>
          <a:latin typeface="+mn-lt"/>
        </a:defRPr>
      </a:lvl7pPr>
      <a:lvl8pPr marL="3292605" indent="-228752" algn="l" defTabSz="915010" rtl="0" eaLnBrk="1" fontAlgn="base" hangingPunct="1">
        <a:spcBef>
          <a:spcPct val="20000"/>
        </a:spcBef>
        <a:spcAft>
          <a:spcPct val="0"/>
        </a:spcAft>
        <a:buChar char="»"/>
        <a:defRPr sz="1800">
          <a:solidFill>
            <a:schemeClr val="tx1"/>
          </a:solidFill>
          <a:latin typeface="+mn-lt"/>
        </a:defRPr>
      </a:lvl8pPr>
      <a:lvl9pPr marL="3704360" indent="-228752" algn="l" defTabSz="915010" rtl="0" eaLnBrk="1" fontAlgn="base" hangingPunct="1">
        <a:spcBef>
          <a:spcPct val="20000"/>
        </a:spcBef>
        <a:spcAft>
          <a:spcPct val="0"/>
        </a:spcAft>
        <a:buChar char="»"/>
        <a:defRPr sz="1800">
          <a:solidFill>
            <a:schemeClr val="tx1"/>
          </a:solidFill>
          <a:latin typeface="+mn-lt"/>
        </a:defRPr>
      </a:lvl9pPr>
    </p:bodyStyle>
    <p:otherStyle>
      <a:defPPr>
        <a:defRPr lang="en-US"/>
      </a:defPPr>
      <a:lvl1pPr marL="0" algn="l" defTabSz="823509" rtl="0" eaLnBrk="1" latinLnBrk="0" hangingPunct="1">
        <a:defRPr sz="1600" kern="1200">
          <a:solidFill>
            <a:schemeClr val="tx1"/>
          </a:solidFill>
          <a:latin typeface="+mn-lt"/>
          <a:ea typeface="+mn-ea"/>
          <a:cs typeface="+mn-cs"/>
        </a:defRPr>
      </a:lvl1pPr>
      <a:lvl2pPr marL="411754" algn="l" defTabSz="823509" rtl="0" eaLnBrk="1" latinLnBrk="0" hangingPunct="1">
        <a:defRPr sz="1600" kern="1200">
          <a:solidFill>
            <a:schemeClr val="tx1"/>
          </a:solidFill>
          <a:latin typeface="+mn-lt"/>
          <a:ea typeface="+mn-ea"/>
          <a:cs typeface="+mn-cs"/>
        </a:defRPr>
      </a:lvl2pPr>
      <a:lvl3pPr marL="823509" algn="l" defTabSz="823509" rtl="0" eaLnBrk="1" latinLnBrk="0" hangingPunct="1">
        <a:defRPr sz="1600" kern="1200">
          <a:solidFill>
            <a:schemeClr val="tx1"/>
          </a:solidFill>
          <a:latin typeface="+mn-lt"/>
          <a:ea typeface="+mn-ea"/>
          <a:cs typeface="+mn-cs"/>
        </a:defRPr>
      </a:lvl3pPr>
      <a:lvl4pPr marL="1235263" algn="l" defTabSz="823509" rtl="0" eaLnBrk="1" latinLnBrk="0" hangingPunct="1">
        <a:defRPr sz="1600" kern="1200">
          <a:solidFill>
            <a:schemeClr val="tx1"/>
          </a:solidFill>
          <a:latin typeface="+mn-lt"/>
          <a:ea typeface="+mn-ea"/>
          <a:cs typeface="+mn-cs"/>
        </a:defRPr>
      </a:lvl4pPr>
      <a:lvl5pPr marL="1647017" algn="l" defTabSz="823509" rtl="0" eaLnBrk="1" latinLnBrk="0" hangingPunct="1">
        <a:defRPr sz="1600" kern="1200">
          <a:solidFill>
            <a:schemeClr val="tx1"/>
          </a:solidFill>
          <a:latin typeface="+mn-lt"/>
          <a:ea typeface="+mn-ea"/>
          <a:cs typeface="+mn-cs"/>
        </a:defRPr>
      </a:lvl5pPr>
      <a:lvl6pPr marL="2058772" algn="l" defTabSz="823509" rtl="0" eaLnBrk="1" latinLnBrk="0" hangingPunct="1">
        <a:defRPr sz="1600" kern="1200">
          <a:solidFill>
            <a:schemeClr val="tx1"/>
          </a:solidFill>
          <a:latin typeface="+mn-lt"/>
          <a:ea typeface="+mn-ea"/>
          <a:cs typeface="+mn-cs"/>
        </a:defRPr>
      </a:lvl6pPr>
      <a:lvl7pPr marL="2470526" algn="l" defTabSz="823509" rtl="0" eaLnBrk="1" latinLnBrk="0" hangingPunct="1">
        <a:defRPr sz="1600" kern="1200">
          <a:solidFill>
            <a:schemeClr val="tx1"/>
          </a:solidFill>
          <a:latin typeface="+mn-lt"/>
          <a:ea typeface="+mn-ea"/>
          <a:cs typeface="+mn-cs"/>
        </a:defRPr>
      </a:lvl7pPr>
      <a:lvl8pPr marL="2882280" algn="l" defTabSz="823509" rtl="0" eaLnBrk="1" latinLnBrk="0" hangingPunct="1">
        <a:defRPr sz="1600" kern="1200">
          <a:solidFill>
            <a:schemeClr val="tx1"/>
          </a:solidFill>
          <a:latin typeface="+mn-lt"/>
          <a:ea typeface="+mn-ea"/>
          <a:cs typeface="+mn-cs"/>
        </a:defRPr>
      </a:lvl8pPr>
      <a:lvl9pPr marL="3294035" algn="l" defTabSz="82350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1000"/>
            <a:ext cx="7390474" cy="1143476"/>
          </a:xfrm>
        </p:spPr>
        <p:txBody>
          <a:bodyPr/>
          <a:lstStyle/>
          <a:p>
            <a:pPr algn="l"/>
            <a:r>
              <a:rPr lang="en-US" dirty="0" smtClean="0">
                <a:solidFill>
                  <a:srgbClr val="0D4BBB"/>
                </a:solidFill>
              </a:rPr>
              <a:t>Welcome to</a:t>
            </a:r>
            <a:endParaRPr lang="en-US" dirty="0">
              <a:solidFill>
                <a:srgbClr val="0D4BBB"/>
              </a:solidFill>
            </a:endParaRPr>
          </a:p>
        </p:txBody>
      </p:sp>
      <p:sp>
        <p:nvSpPr>
          <p:cNvPr id="3" name="Subtitle 2"/>
          <p:cNvSpPr>
            <a:spLocks noGrp="1"/>
          </p:cNvSpPr>
          <p:nvPr>
            <p:ph type="subTitle" idx="1"/>
          </p:nvPr>
        </p:nvSpPr>
        <p:spPr/>
        <p:txBody>
          <a:bodyPr/>
          <a:lstStyle/>
          <a:p>
            <a:r>
              <a:rPr lang="en-US" sz="2800" dirty="0" smtClean="0"/>
              <a:t>Do Now: Worksheet on your desk. </a:t>
            </a:r>
            <a:endParaRPr lang="en-US" sz="2800" dirty="0"/>
          </a:p>
        </p:txBody>
      </p:sp>
      <p:grpSp>
        <p:nvGrpSpPr>
          <p:cNvPr id="10" name="Group 9"/>
          <p:cNvGrpSpPr/>
          <p:nvPr/>
        </p:nvGrpSpPr>
        <p:grpSpPr>
          <a:xfrm>
            <a:off x="1676400" y="1371600"/>
            <a:ext cx="7315200" cy="1676400"/>
            <a:chOff x="1676400" y="1371600"/>
            <a:chExt cx="7315200" cy="1676400"/>
          </a:xfrm>
        </p:grpSpPr>
        <p:sp>
          <p:nvSpPr>
            <p:cNvPr id="6" name="Rectangle 5"/>
            <p:cNvSpPr/>
            <p:nvPr/>
          </p:nvSpPr>
          <p:spPr>
            <a:xfrm>
              <a:off x="1676400" y="1371600"/>
              <a:ext cx="7315200" cy="1676400"/>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905000" y="1752600"/>
              <a:ext cx="6870700" cy="863600"/>
            </a:xfrm>
            <a:prstGeom prst="rect">
              <a:avLst/>
            </a:prstGeom>
          </p:spPr>
        </p:pic>
        <p:sp>
          <p:nvSpPr>
            <p:cNvPr id="9" name="TextBox 8"/>
            <p:cNvSpPr txBox="1"/>
            <p:nvPr/>
          </p:nvSpPr>
          <p:spPr>
            <a:xfrm>
              <a:off x="2819400" y="2296180"/>
              <a:ext cx="4724400" cy="461665"/>
            </a:xfrm>
            <a:prstGeom prst="rect">
              <a:avLst/>
            </a:prstGeom>
            <a:solidFill>
              <a:srgbClr val="0000FF"/>
            </a:solidFill>
          </p:spPr>
          <p:txBody>
            <a:bodyPr wrap="square" rtlCol="0">
              <a:spAutoFit/>
            </a:bodyPr>
            <a:lstStyle/>
            <a:p>
              <a:r>
                <a:rPr lang="en-US" sz="2400" kern="1400" spc="450" dirty="0" smtClean="0">
                  <a:solidFill>
                    <a:schemeClr val="bg1"/>
                  </a:solidFill>
                  <a:latin typeface="Helvetica"/>
                  <a:cs typeface="Helvetica"/>
                </a:rPr>
                <a:t>HOSPITAL</a:t>
              </a:r>
              <a:endParaRPr lang="en-US" sz="2400" kern="1400" spc="450" dirty="0">
                <a:solidFill>
                  <a:schemeClr val="bg1"/>
                </a:solidFill>
                <a:latin typeface="Helvetica"/>
                <a:cs typeface="Helvetica"/>
              </a:endParaRPr>
            </a:p>
          </p:txBody>
        </p:sp>
      </p:grpSp>
    </p:spTree>
    <p:extLst>
      <p:ext uri="{BB962C8B-B14F-4D97-AF65-F5344CB8AC3E}">
        <p14:creationId xmlns:p14="http://schemas.microsoft.com/office/powerpoint/2010/main" val="16615731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Do Now: </a:t>
            </a:r>
            <a:endParaRPr lang="en-US" dirty="0"/>
          </a:p>
        </p:txBody>
      </p:sp>
      <p:sp>
        <p:nvSpPr>
          <p:cNvPr id="3" name="Content Placeholder 2"/>
          <p:cNvSpPr>
            <a:spLocks noGrp="1"/>
          </p:cNvSpPr>
          <p:nvPr>
            <p:ph idx="1"/>
          </p:nvPr>
        </p:nvSpPr>
        <p:spPr/>
        <p:txBody>
          <a:bodyPr/>
          <a:lstStyle/>
          <a:p>
            <a:pPr marL="0" indent="0">
              <a:buNone/>
            </a:pPr>
            <a:r>
              <a:rPr lang="en-US" dirty="0" smtClean="0"/>
              <a:t>Do you know your genotypes?</a:t>
            </a:r>
          </a:p>
          <a:p>
            <a:pPr marL="0" indent="0">
              <a:buNone/>
            </a:pPr>
            <a:r>
              <a:rPr lang="en-US" dirty="0" smtClean="0"/>
              <a:t>When your patients come to you today you need to know these terms to solve their dilemma.  </a:t>
            </a:r>
          </a:p>
          <a:p>
            <a:pPr marL="0" indent="0">
              <a:buNone/>
            </a:pPr>
            <a:endParaRPr lang="en-US" dirty="0"/>
          </a:p>
        </p:txBody>
      </p:sp>
      <p:pic>
        <p:nvPicPr>
          <p:cNvPr id="4" name="Picture 3"/>
          <p:cNvPicPr>
            <a:picLocks noChangeAspect="1"/>
          </p:cNvPicPr>
          <p:nvPr/>
        </p:nvPicPr>
        <p:blipFill>
          <a:blip r:embed="rId3" cstate="print"/>
          <a:stretch>
            <a:fillRect/>
          </a:stretch>
        </p:blipFill>
        <p:spPr>
          <a:xfrm>
            <a:off x="914400" y="3657600"/>
            <a:ext cx="7892933" cy="1282700"/>
          </a:xfrm>
          <a:prstGeom prst="rect">
            <a:avLst/>
          </a:prstGeom>
        </p:spPr>
      </p:pic>
      <p:sp>
        <p:nvSpPr>
          <p:cNvPr id="5" name="TextBox 4"/>
          <p:cNvSpPr txBox="1"/>
          <p:nvPr/>
        </p:nvSpPr>
        <p:spPr>
          <a:xfrm>
            <a:off x="6019800" y="3886200"/>
            <a:ext cx="2743200" cy="338554"/>
          </a:xfrm>
          <a:prstGeom prst="rect">
            <a:avLst/>
          </a:prstGeom>
          <a:noFill/>
        </p:spPr>
        <p:txBody>
          <a:bodyPr wrap="square" rtlCol="0">
            <a:spAutoFit/>
          </a:bodyPr>
          <a:lstStyle/>
          <a:p>
            <a:r>
              <a:rPr lang="en-US" sz="1600" dirty="0" smtClean="0">
                <a:solidFill>
                  <a:srgbClr val="0D4BBB"/>
                </a:solidFill>
              </a:rPr>
              <a:t>Homozygous dominant</a:t>
            </a:r>
            <a:endParaRPr lang="en-US" sz="1600" dirty="0">
              <a:solidFill>
                <a:srgbClr val="0D4BBB"/>
              </a:solidFill>
            </a:endParaRPr>
          </a:p>
        </p:txBody>
      </p:sp>
      <p:sp>
        <p:nvSpPr>
          <p:cNvPr id="6" name="TextBox 5"/>
          <p:cNvSpPr txBox="1"/>
          <p:nvPr/>
        </p:nvSpPr>
        <p:spPr>
          <a:xfrm>
            <a:off x="6019800" y="4191000"/>
            <a:ext cx="2743200" cy="338554"/>
          </a:xfrm>
          <a:prstGeom prst="rect">
            <a:avLst/>
          </a:prstGeom>
          <a:noFill/>
        </p:spPr>
        <p:txBody>
          <a:bodyPr wrap="square" rtlCol="0">
            <a:spAutoFit/>
          </a:bodyPr>
          <a:lstStyle/>
          <a:p>
            <a:r>
              <a:rPr lang="en-US" sz="1600" dirty="0" smtClean="0">
                <a:solidFill>
                  <a:srgbClr val="0D4BBB"/>
                </a:solidFill>
              </a:rPr>
              <a:t>Homozygous recessive</a:t>
            </a:r>
            <a:endParaRPr lang="en-US" sz="1600" dirty="0">
              <a:solidFill>
                <a:srgbClr val="0D4BBB"/>
              </a:solidFill>
            </a:endParaRPr>
          </a:p>
        </p:txBody>
      </p:sp>
      <p:sp>
        <p:nvSpPr>
          <p:cNvPr id="7" name="TextBox 6"/>
          <p:cNvSpPr txBox="1"/>
          <p:nvPr/>
        </p:nvSpPr>
        <p:spPr>
          <a:xfrm>
            <a:off x="6019800" y="4495800"/>
            <a:ext cx="2743200" cy="338554"/>
          </a:xfrm>
          <a:prstGeom prst="rect">
            <a:avLst/>
          </a:prstGeom>
          <a:noFill/>
        </p:spPr>
        <p:txBody>
          <a:bodyPr wrap="square" rtlCol="0">
            <a:spAutoFit/>
          </a:bodyPr>
          <a:lstStyle/>
          <a:p>
            <a:r>
              <a:rPr lang="en-US" sz="1600" dirty="0" smtClean="0">
                <a:solidFill>
                  <a:srgbClr val="0D4BBB"/>
                </a:solidFill>
              </a:rPr>
              <a:t>Heterozygous</a:t>
            </a:r>
            <a:endParaRPr lang="en-US" sz="1600" dirty="0">
              <a:solidFill>
                <a:srgbClr val="0D4BBB"/>
              </a:solidFill>
            </a:endParaRPr>
          </a:p>
        </p:txBody>
      </p:sp>
    </p:spTree>
    <p:extLst>
      <p:ext uri="{BB962C8B-B14F-4D97-AF65-F5344CB8AC3E}">
        <p14:creationId xmlns:p14="http://schemas.microsoft.com/office/powerpoint/2010/main" val="1512258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5257800" cy="914400"/>
          </a:xfrm>
        </p:spPr>
        <p:txBody>
          <a:bodyPr/>
          <a:lstStyle/>
          <a:p>
            <a:r>
              <a:rPr lang="en-US" sz="3200" dirty="0" smtClean="0"/>
              <a:t>How to Solve Punnett Squares</a:t>
            </a:r>
            <a:endParaRPr lang="en-US" sz="3200" dirty="0"/>
          </a:p>
        </p:txBody>
      </p:sp>
      <p:pic>
        <p:nvPicPr>
          <p:cNvPr id="5" name="Picture 4"/>
          <p:cNvPicPr>
            <a:picLocks noChangeAspect="1"/>
          </p:cNvPicPr>
          <p:nvPr/>
        </p:nvPicPr>
        <p:blipFill>
          <a:blip r:embed="rId2" cstate="print"/>
          <a:stretch>
            <a:fillRect/>
          </a:stretch>
        </p:blipFill>
        <p:spPr>
          <a:xfrm>
            <a:off x="0" y="1378905"/>
            <a:ext cx="9144000" cy="5479095"/>
          </a:xfrm>
          <a:prstGeom prst="rect">
            <a:avLst/>
          </a:prstGeom>
        </p:spPr>
      </p:pic>
      <p:sp>
        <p:nvSpPr>
          <p:cNvPr id="7" name="Rectangle 6"/>
          <p:cNvSpPr/>
          <p:nvPr/>
        </p:nvSpPr>
        <p:spPr>
          <a:xfrm>
            <a:off x="4114800" y="1447800"/>
            <a:ext cx="3810000" cy="228600"/>
          </a:xfrm>
          <a:prstGeom prst="rect">
            <a:avLst/>
          </a:prstGeom>
          <a:gradFill flip="none" rotWithShape="1">
            <a:gsLst>
              <a:gs pos="0">
                <a:schemeClr val="accent1">
                  <a:shade val="51000"/>
                  <a:satMod val="130000"/>
                  <a:alpha val="29000"/>
                </a:schemeClr>
              </a:gs>
              <a:gs pos="80000">
                <a:schemeClr val="accent1">
                  <a:shade val="93000"/>
                  <a:satMod val="130000"/>
                  <a:alpha val="29000"/>
                </a:schemeClr>
              </a:gs>
              <a:gs pos="100000">
                <a:schemeClr val="accent1">
                  <a:shade val="94000"/>
                  <a:satMod val="135000"/>
                  <a:alpha val="2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52400" y="1828800"/>
            <a:ext cx="2057400" cy="228600"/>
          </a:xfrm>
          <a:prstGeom prst="rect">
            <a:avLst/>
          </a:prstGeom>
          <a:gradFill flip="none" rotWithShape="1">
            <a:gsLst>
              <a:gs pos="0">
                <a:schemeClr val="accent1">
                  <a:shade val="51000"/>
                  <a:satMod val="130000"/>
                  <a:alpha val="29000"/>
                </a:schemeClr>
              </a:gs>
              <a:gs pos="80000">
                <a:schemeClr val="accent1">
                  <a:shade val="93000"/>
                  <a:satMod val="130000"/>
                  <a:alpha val="29000"/>
                </a:schemeClr>
              </a:gs>
              <a:gs pos="100000">
                <a:schemeClr val="accent1">
                  <a:shade val="94000"/>
                  <a:satMod val="135000"/>
                  <a:alpha val="2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85800" y="3657600"/>
            <a:ext cx="1143000" cy="338554"/>
          </a:xfrm>
          <a:prstGeom prst="rect">
            <a:avLst/>
          </a:prstGeom>
          <a:noFill/>
        </p:spPr>
        <p:txBody>
          <a:bodyPr wrap="square" rtlCol="0">
            <a:spAutoFit/>
          </a:bodyPr>
          <a:lstStyle/>
          <a:p>
            <a:r>
              <a:rPr lang="en-US" sz="1600" dirty="0" smtClean="0">
                <a:solidFill>
                  <a:srgbClr val="FF6600"/>
                </a:solidFill>
              </a:rPr>
              <a:t>recessive</a:t>
            </a:r>
            <a:endParaRPr lang="en-US" sz="1600" dirty="0">
              <a:solidFill>
                <a:srgbClr val="FF6600"/>
              </a:solidFill>
            </a:endParaRPr>
          </a:p>
        </p:txBody>
      </p:sp>
      <p:sp>
        <p:nvSpPr>
          <p:cNvPr id="13" name="TextBox 12"/>
          <p:cNvSpPr txBox="1"/>
          <p:nvPr/>
        </p:nvSpPr>
        <p:spPr>
          <a:xfrm>
            <a:off x="2362200" y="3657600"/>
            <a:ext cx="1143000" cy="338554"/>
          </a:xfrm>
          <a:prstGeom prst="rect">
            <a:avLst/>
          </a:prstGeom>
          <a:noFill/>
        </p:spPr>
        <p:txBody>
          <a:bodyPr wrap="square" rtlCol="0">
            <a:spAutoFit/>
          </a:bodyPr>
          <a:lstStyle/>
          <a:p>
            <a:r>
              <a:rPr lang="en-US" sz="1600" dirty="0" smtClean="0">
                <a:solidFill>
                  <a:srgbClr val="FF6600"/>
                </a:solidFill>
              </a:rPr>
              <a:t>attached</a:t>
            </a:r>
            <a:endParaRPr lang="en-US" sz="1600" dirty="0">
              <a:solidFill>
                <a:srgbClr val="FF6600"/>
              </a:solidFill>
            </a:endParaRPr>
          </a:p>
        </p:txBody>
      </p:sp>
      <p:sp>
        <p:nvSpPr>
          <p:cNvPr id="15" name="TextBox 14"/>
          <p:cNvSpPr txBox="1"/>
          <p:nvPr/>
        </p:nvSpPr>
        <p:spPr>
          <a:xfrm>
            <a:off x="762000" y="5257800"/>
            <a:ext cx="1219200" cy="338554"/>
          </a:xfrm>
          <a:prstGeom prst="rect">
            <a:avLst/>
          </a:prstGeom>
          <a:noFill/>
        </p:spPr>
        <p:txBody>
          <a:bodyPr wrap="square" rtlCol="0">
            <a:spAutoFit/>
          </a:bodyPr>
          <a:lstStyle/>
          <a:p>
            <a:r>
              <a:rPr lang="en-US" sz="1600" dirty="0" smtClean="0">
                <a:solidFill>
                  <a:srgbClr val="FF6600"/>
                </a:solidFill>
              </a:rPr>
              <a:t>Detached</a:t>
            </a:r>
            <a:endParaRPr lang="en-US" sz="1600" dirty="0">
              <a:solidFill>
                <a:srgbClr val="FF6600"/>
              </a:solidFill>
            </a:endParaRPr>
          </a:p>
        </p:txBody>
      </p:sp>
      <p:sp>
        <p:nvSpPr>
          <p:cNvPr id="16" name="Rectangle 15"/>
          <p:cNvSpPr/>
          <p:nvPr/>
        </p:nvSpPr>
        <p:spPr>
          <a:xfrm>
            <a:off x="8115300" y="1828800"/>
            <a:ext cx="723900" cy="228600"/>
          </a:xfrm>
          <a:prstGeom prst="rect">
            <a:avLst/>
          </a:prstGeom>
          <a:gradFill flip="none" rotWithShape="1">
            <a:gsLst>
              <a:gs pos="0">
                <a:schemeClr val="accent1">
                  <a:shade val="51000"/>
                  <a:satMod val="130000"/>
                  <a:alpha val="29000"/>
                </a:schemeClr>
              </a:gs>
              <a:gs pos="80000">
                <a:schemeClr val="accent1">
                  <a:shade val="93000"/>
                  <a:satMod val="130000"/>
                  <a:alpha val="29000"/>
                </a:schemeClr>
              </a:gs>
              <a:gs pos="100000">
                <a:schemeClr val="accent1">
                  <a:shade val="94000"/>
                  <a:satMod val="135000"/>
                  <a:alpha val="2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219200" y="2133600"/>
            <a:ext cx="1524000" cy="228600"/>
          </a:xfrm>
          <a:prstGeom prst="rect">
            <a:avLst/>
          </a:prstGeom>
          <a:gradFill flip="none" rotWithShape="1">
            <a:gsLst>
              <a:gs pos="0">
                <a:schemeClr val="accent1">
                  <a:shade val="51000"/>
                  <a:satMod val="130000"/>
                  <a:alpha val="29000"/>
                </a:schemeClr>
              </a:gs>
              <a:gs pos="80000">
                <a:schemeClr val="accent1">
                  <a:shade val="93000"/>
                  <a:satMod val="130000"/>
                  <a:alpha val="29000"/>
                </a:schemeClr>
              </a:gs>
              <a:gs pos="100000">
                <a:schemeClr val="accent1">
                  <a:shade val="94000"/>
                  <a:satMod val="135000"/>
                  <a:alpha val="2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876800" y="2895600"/>
            <a:ext cx="1219200" cy="461665"/>
          </a:xfrm>
          <a:prstGeom prst="rect">
            <a:avLst/>
          </a:prstGeom>
          <a:noFill/>
        </p:spPr>
        <p:txBody>
          <a:bodyPr wrap="square" rtlCol="0">
            <a:spAutoFit/>
          </a:bodyPr>
          <a:lstStyle/>
          <a:p>
            <a:r>
              <a:rPr lang="en-US" sz="2400" dirty="0" smtClean="0">
                <a:solidFill>
                  <a:srgbClr val="FF6600"/>
                </a:solidFill>
              </a:rPr>
              <a:t>ee</a:t>
            </a:r>
            <a:endParaRPr lang="en-US" sz="2400" dirty="0">
              <a:solidFill>
                <a:srgbClr val="FF6600"/>
              </a:solidFill>
            </a:endParaRPr>
          </a:p>
        </p:txBody>
      </p:sp>
      <p:sp>
        <p:nvSpPr>
          <p:cNvPr id="19" name="Rectangle 18"/>
          <p:cNvSpPr/>
          <p:nvPr/>
        </p:nvSpPr>
        <p:spPr>
          <a:xfrm>
            <a:off x="4495800" y="2133600"/>
            <a:ext cx="1295400" cy="228600"/>
          </a:xfrm>
          <a:prstGeom prst="rect">
            <a:avLst/>
          </a:prstGeom>
          <a:gradFill flip="none" rotWithShape="1">
            <a:gsLst>
              <a:gs pos="0">
                <a:schemeClr val="accent1">
                  <a:shade val="51000"/>
                  <a:satMod val="130000"/>
                  <a:alpha val="29000"/>
                </a:schemeClr>
              </a:gs>
              <a:gs pos="80000">
                <a:schemeClr val="accent1">
                  <a:shade val="93000"/>
                  <a:satMod val="130000"/>
                  <a:alpha val="29000"/>
                </a:schemeClr>
              </a:gs>
              <a:gs pos="100000">
                <a:schemeClr val="accent1">
                  <a:shade val="94000"/>
                  <a:satMod val="135000"/>
                  <a:alpha val="2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629400" y="2895600"/>
            <a:ext cx="1219200" cy="461665"/>
          </a:xfrm>
          <a:prstGeom prst="rect">
            <a:avLst/>
          </a:prstGeom>
          <a:noFill/>
        </p:spPr>
        <p:txBody>
          <a:bodyPr wrap="square" rtlCol="0">
            <a:spAutoFit/>
          </a:bodyPr>
          <a:lstStyle/>
          <a:p>
            <a:r>
              <a:rPr lang="en-US" sz="2400" dirty="0" smtClean="0">
                <a:solidFill>
                  <a:srgbClr val="000090"/>
                </a:solidFill>
              </a:rPr>
              <a:t>Ee</a:t>
            </a:r>
            <a:endParaRPr lang="en-US" sz="2400" dirty="0">
              <a:solidFill>
                <a:srgbClr val="000090"/>
              </a:solidFill>
            </a:endParaRPr>
          </a:p>
        </p:txBody>
      </p:sp>
      <p:cxnSp>
        <p:nvCxnSpPr>
          <p:cNvPr id="22" name="Straight Connector 21"/>
          <p:cNvCxnSpPr/>
          <p:nvPr/>
        </p:nvCxnSpPr>
        <p:spPr>
          <a:xfrm>
            <a:off x="5105400" y="3657600"/>
            <a:ext cx="990600" cy="762000"/>
          </a:xfrm>
          <a:prstGeom prst="line">
            <a:avLst/>
          </a:prstGeom>
        </p:spPr>
        <p:style>
          <a:lnRef idx="2">
            <a:schemeClr val="accent2"/>
          </a:lnRef>
          <a:fillRef idx="0">
            <a:schemeClr val="accent2"/>
          </a:fillRef>
          <a:effectRef idx="1">
            <a:schemeClr val="accent2"/>
          </a:effectRef>
          <a:fontRef idx="minor">
            <a:schemeClr val="tx1"/>
          </a:fontRef>
        </p:style>
      </p:cxnSp>
      <p:sp>
        <p:nvSpPr>
          <p:cNvPr id="24" name="TextBox 23"/>
          <p:cNvSpPr txBox="1"/>
          <p:nvPr/>
        </p:nvSpPr>
        <p:spPr>
          <a:xfrm rot="2211185">
            <a:off x="5094343" y="3681515"/>
            <a:ext cx="1219200" cy="369332"/>
          </a:xfrm>
          <a:prstGeom prst="rect">
            <a:avLst/>
          </a:prstGeom>
          <a:noFill/>
        </p:spPr>
        <p:txBody>
          <a:bodyPr wrap="square" rtlCol="0">
            <a:spAutoFit/>
          </a:bodyPr>
          <a:lstStyle/>
          <a:p>
            <a:r>
              <a:rPr lang="en-US" sz="1800" dirty="0" smtClean="0">
                <a:solidFill>
                  <a:srgbClr val="000090"/>
                </a:solidFill>
              </a:rPr>
              <a:t>sperm</a:t>
            </a:r>
            <a:endParaRPr lang="en-US" sz="1800" dirty="0">
              <a:solidFill>
                <a:srgbClr val="000090"/>
              </a:solidFill>
            </a:endParaRPr>
          </a:p>
        </p:txBody>
      </p:sp>
      <p:sp>
        <p:nvSpPr>
          <p:cNvPr id="25" name="TextBox 24"/>
          <p:cNvSpPr txBox="1"/>
          <p:nvPr/>
        </p:nvSpPr>
        <p:spPr>
          <a:xfrm rot="2202217">
            <a:off x="4942510" y="3985330"/>
            <a:ext cx="1219200" cy="369332"/>
          </a:xfrm>
          <a:prstGeom prst="rect">
            <a:avLst/>
          </a:prstGeom>
          <a:noFill/>
        </p:spPr>
        <p:txBody>
          <a:bodyPr wrap="square" rtlCol="0">
            <a:spAutoFit/>
          </a:bodyPr>
          <a:lstStyle/>
          <a:p>
            <a:r>
              <a:rPr lang="en-US" sz="1800" dirty="0" smtClean="0">
                <a:solidFill>
                  <a:srgbClr val="FF6600"/>
                </a:solidFill>
              </a:rPr>
              <a:t>egg</a:t>
            </a:r>
            <a:endParaRPr lang="en-US" sz="1800" dirty="0">
              <a:solidFill>
                <a:srgbClr val="FF6600"/>
              </a:solidFill>
            </a:endParaRPr>
          </a:p>
        </p:txBody>
      </p:sp>
      <p:sp>
        <p:nvSpPr>
          <p:cNvPr id="26" name="TextBox 25"/>
          <p:cNvSpPr txBox="1"/>
          <p:nvPr/>
        </p:nvSpPr>
        <p:spPr>
          <a:xfrm>
            <a:off x="6324600" y="3886200"/>
            <a:ext cx="1219200" cy="461665"/>
          </a:xfrm>
          <a:prstGeom prst="rect">
            <a:avLst/>
          </a:prstGeom>
          <a:noFill/>
        </p:spPr>
        <p:txBody>
          <a:bodyPr wrap="square" rtlCol="0">
            <a:spAutoFit/>
          </a:bodyPr>
          <a:lstStyle/>
          <a:p>
            <a:r>
              <a:rPr lang="en-US" sz="2400" dirty="0" smtClean="0">
                <a:solidFill>
                  <a:srgbClr val="000090"/>
                </a:solidFill>
              </a:rPr>
              <a:t>E       e</a:t>
            </a:r>
            <a:endParaRPr lang="en-US" sz="2400" dirty="0">
              <a:solidFill>
                <a:srgbClr val="000090"/>
              </a:solidFill>
            </a:endParaRPr>
          </a:p>
        </p:txBody>
      </p:sp>
      <p:sp>
        <p:nvSpPr>
          <p:cNvPr id="27" name="TextBox 26"/>
          <p:cNvSpPr txBox="1"/>
          <p:nvPr/>
        </p:nvSpPr>
        <p:spPr>
          <a:xfrm>
            <a:off x="5486400" y="4648200"/>
            <a:ext cx="1219200" cy="1569660"/>
          </a:xfrm>
          <a:prstGeom prst="rect">
            <a:avLst/>
          </a:prstGeom>
          <a:noFill/>
        </p:spPr>
        <p:txBody>
          <a:bodyPr wrap="square" rtlCol="0">
            <a:spAutoFit/>
          </a:bodyPr>
          <a:lstStyle/>
          <a:p>
            <a:r>
              <a:rPr lang="en-US" sz="2400" dirty="0">
                <a:solidFill>
                  <a:srgbClr val="FF6600"/>
                </a:solidFill>
              </a:rPr>
              <a:t>e</a:t>
            </a:r>
            <a:endParaRPr lang="en-US" sz="2400" dirty="0" smtClean="0">
              <a:solidFill>
                <a:srgbClr val="FF6600"/>
              </a:solidFill>
            </a:endParaRPr>
          </a:p>
          <a:p>
            <a:endParaRPr lang="en-US" sz="2400" dirty="0">
              <a:solidFill>
                <a:srgbClr val="FF6600"/>
              </a:solidFill>
            </a:endParaRPr>
          </a:p>
          <a:p>
            <a:endParaRPr lang="en-US" sz="2400" dirty="0" smtClean="0">
              <a:solidFill>
                <a:srgbClr val="FF6600"/>
              </a:solidFill>
            </a:endParaRPr>
          </a:p>
          <a:p>
            <a:r>
              <a:rPr lang="en-US" sz="2400" dirty="0" smtClean="0">
                <a:solidFill>
                  <a:srgbClr val="FF6600"/>
                </a:solidFill>
              </a:rPr>
              <a:t>e</a:t>
            </a:r>
            <a:endParaRPr lang="en-US" sz="2400" dirty="0">
              <a:solidFill>
                <a:srgbClr val="FF6600"/>
              </a:solidFill>
            </a:endParaRPr>
          </a:p>
        </p:txBody>
      </p:sp>
      <p:sp>
        <p:nvSpPr>
          <p:cNvPr id="28" name="TextBox 27"/>
          <p:cNvSpPr txBox="1"/>
          <p:nvPr/>
        </p:nvSpPr>
        <p:spPr>
          <a:xfrm>
            <a:off x="6248400" y="4724400"/>
            <a:ext cx="457200" cy="461665"/>
          </a:xfrm>
          <a:prstGeom prst="rect">
            <a:avLst/>
          </a:prstGeom>
          <a:noFill/>
        </p:spPr>
        <p:txBody>
          <a:bodyPr wrap="square" rtlCol="0">
            <a:spAutoFit/>
          </a:bodyPr>
          <a:lstStyle/>
          <a:p>
            <a:r>
              <a:rPr lang="en-US" sz="2400" dirty="0" smtClean="0">
                <a:solidFill>
                  <a:srgbClr val="000090"/>
                </a:solidFill>
              </a:rPr>
              <a:t>E       </a:t>
            </a:r>
            <a:endParaRPr lang="en-US" sz="2400" dirty="0">
              <a:solidFill>
                <a:srgbClr val="000090"/>
              </a:solidFill>
            </a:endParaRPr>
          </a:p>
        </p:txBody>
      </p:sp>
      <p:sp>
        <p:nvSpPr>
          <p:cNvPr id="29" name="TextBox 28"/>
          <p:cNvSpPr txBox="1"/>
          <p:nvPr/>
        </p:nvSpPr>
        <p:spPr>
          <a:xfrm>
            <a:off x="6248400" y="5715000"/>
            <a:ext cx="457200" cy="461665"/>
          </a:xfrm>
          <a:prstGeom prst="rect">
            <a:avLst/>
          </a:prstGeom>
          <a:noFill/>
        </p:spPr>
        <p:txBody>
          <a:bodyPr wrap="square" rtlCol="0">
            <a:spAutoFit/>
          </a:bodyPr>
          <a:lstStyle/>
          <a:p>
            <a:r>
              <a:rPr lang="en-US" sz="2400" dirty="0" smtClean="0">
                <a:solidFill>
                  <a:srgbClr val="000090"/>
                </a:solidFill>
              </a:rPr>
              <a:t>E       </a:t>
            </a:r>
            <a:endParaRPr lang="en-US" sz="2400" dirty="0">
              <a:solidFill>
                <a:srgbClr val="000090"/>
              </a:solidFill>
            </a:endParaRPr>
          </a:p>
        </p:txBody>
      </p:sp>
      <p:sp>
        <p:nvSpPr>
          <p:cNvPr id="30" name="TextBox 29"/>
          <p:cNvSpPr txBox="1"/>
          <p:nvPr/>
        </p:nvSpPr>
        <p:spPr>
          <a:xfrm>
            <a:off x="7162800" y="4724400"/>
            <a:ext cx="457200" cy="461665"/>
          </a:xfrm>
          <a:prstGeom prst="rect">
            <a:avLst/>
          </a:prstGeom>
          <a:noFill/>
        </p:spPr>
        <p:txBody>
          <a:bodyPr wrap="square" rtlCol="0">
            <a:spAutoFit/>
          </a:bodyPr>
          <a:lstStyle/>
          <a:p>
            <a:r>
              <a:rPr lang="en-US" sz="2400" dirty="0">
                <a:solidFill>
                  <a:srgbClr val="000090"/>
                </a:solidFill>
              </a:rPr>
              <a:t>e</a:t>
            </a:r>
            <a:r>
              <a:rPr lang="en-US" sz="2400" dirty="0" smtClean="0">
                <a:solidFill>
                  <a:srgbClr val="000090"/>
                </a:solidFill>
              </a:rPr>
              <a:t>       </a:t>
            </a:r>
            <a:endParaRPr lang="en-US" sz="2400" dirty="0">
              <a:solidFill>
                <a:srgbClr val="000090"/>
              </a:solidFill>
            </a:endParaRPr>
          </a:p>
        </p:txBody>
      </p:sp>
      <p:sp>
        <p:nvSpPr>
          <p:cNvPr id="31" name="TextBox 30"/>
          <p:cNvSpPr txBox="1"/>
          <p:nvPr/>
        </p:nvSpPr>
        <p:spPr>
          <a:xfrm>
            <a:off x="7162800" y="5715000"/>
            <a:ext cx="457200" cy="461665"/>
          </a:xfrm>
          <a:prstGeom prst="rect">
            <a:avLst/>
          </a:prstGeom>
          <a:noFill/>
        </p:spPr>
        <p:txBody>
          <a:bodyPr wrap="square" rtlCol="0">
            <a:spAutoFit/>
          </a:bodyPr>
          <a:lstStyle/>
          <a:p>
            <a:r>
              <a:rPr lang="en-US" sz="2400" dirty="0">
                <a:solidFill>
                  <a:srgbClr val="000090"/>
                </a:solidFill>
              </a:rPr>
              <a:t>e</a:t>
            </a:r>
            <a:r>
              <a:rPr lang="en-US" sz="2400" dirty="0" smtClean="0">
                <a:solidFill>
                  <a:srgbClr val="000090"/>
                </a:solidFill>
              </a:rPr>
              <a:t>       </a:t>
            </a:r>
            <a:endParaRPr lang="en-US" sz="2400" dirty="0">
              <a:solidFill>
                <a:srgbClr val="000090"/>
              </a:solidFill>
            </a:endParaRPr>
          </a:p>
        </p:txBody>
      </p:sp>
      <p:sp>
        <p:nvSpPr>
          <p:cNvPr id="32" name="TextBox 31"/>
          <p:cNvSpPr txBox="1"/>
          <p:nvPr/>
        </p:nvSpPr>
        <p:spPr>
          <a:xfrm>
            <a:off x="6477000" y="4724400"/>
            <a:ext cx="457200" cy="461665"/>
          </a:xfrm>
          <a:prstGeom prst="rect">
            <a:avLst/>
          </a:prstGeom>
          <a:noFill/>
        </p:spPr>
        <p:txBody>
          <a:bodyPr wrap="square" rtlCol="0">
            <a:spAutoFit/>
          </a:bodyPr>
          <a:lstStyle/>
          <a:p>
            <a:r>
              <a:rPr lang="en-US" sz="2400" dirty="0">
                <a:solidFill>
                  <a:schemeClr val="accent1"/>
                </a:solidFill>
              </a:rPr>
              <a:t>e</a:t>
            </a:r>
            <a:r>
              <a:rPr lang="en-US" sz="2400" dirty="0" smtClean="0">
                <a:solidFill>
                  <a:srgbClr val="000090"/>
                </a:solidFill>
              </a:rPr>
              <a:t>       </a:t>
            </a:r>
            <a:endParaRPr lang="en-US" sz="2400" dirty="0">
              <a:solidFill>
                <a:srgbClr val="000090"/>
              </a:solidFill>
            </a:endParaRPr>
          </a:p>
        </p:txBody>
      </p:sp>
      <p:sp>
        <p:nvSpPr>
          <p:cNvPr id="33" name="TextBox 32"/>
          <p:cNvSpPr txBox="1"/>
          <p:nvPr/>
        </p:nvSpPr>
        <p:spPr>
          <a:xfrm>
            <a:off x="7391400" y="4724400"/>
            <a:ext cx="457200" cy="461665"/>
          </a:xfrm>
          <a:prstGeom prst="rect">
            <a:avLst/>
          </a:prstGeom>
          <a:noFill/>
        </p:spPr>
        <p:txBody>
          <a:bodyPr wrap="square" rtlCol="0">
            <a:spAutoFit/>
          </a:bodyPr>
          <a:lstStyle/>
          <a:p>
            <a:r>
              <a:rPr lang="en-US" sz="2400" dirty="0">
                <a:solidFill>
                  <a:schemeClr val="accent1"/>
                </a:solidFill>
              </a:rPr>
              <a:t>e</a:t>
            </a:r>
            <a:r>
              <a:rPr lang="en-US" sz="2400" dirty="0" smtClean="0">
                <a:solidFill>
                  <a:srgbClr val="000090"/>
                </a:solidFill>
              </a:rPr>
              <a:t>       </a:t>
            </a:r>
            <a:endParaRPr lang="en-US" sz="2400" dirty="0">
              <a:solidFill>
                <a:srgbClr val="000090"/>
              </a:solidFill>
            </a:endParaRPr>
          </a:p>
        </p:txBody>
      </p:sp>
      <p:sp>
        <p:nvSpPr>
          <p:cNvPr id="34" name="TextBox 33"/>
          <p:cNvSpPr txBox="1"/>
          <p:nvPr/>
        </p:nvSpPr>
        <p:spPr>
          <a:xfrm>
            <a:off x="6477000" y="5715000"/>
            <a:ext cx="457200" cy="461665"/>
          </a:xfrm>
          <a:prstGeom prst="rect">
            <a:avLst/>
          </a:prstGeom>
          <a:noFill/>
        </p:spPr>
        <p:txBody>
          <a:bodyPr wrap="square" rtlCol="0">
            <a:spAutoFit/>
          </a:bodyPr>
          <a:lstStyle/>
          <a:p>
            <a:r>
              <a:rPr lang="en-US" sz="2400" dirty="0">
                <a:solidFill>
                  <a:schemeClr val="accent1"/>
                </a:solidFill>
              </a:rPr>
              <a:t>e</a:t>
            </a:r>
            <a:r>
              <a:rPr lang="en-US" sz="2400" dirty="0" smtClean="0">
                <a:solidFill>
                  <a:srgbClr val="000090"/>
                </a:solidFill>
              </a:rPr>
              <a:t>       </a:t>
            </a:r>
            <a:endParaRPr lang="en-US" sz="2400" dirty="0">
              <a:solidFill>
                <a:srgbClr val="000090"/>
              </a:solidFill>
            </a:endParaRPr>
          </a:p>
        </p:txBody>
      </p:sp>
      <p:sp>
        <p:nvSpPr>
          <p:cNvPr id="35" name="TextBox 34"/>
          <p:cNvSpPr txBox="1"/>
          <p:nvPr/>
        </p:nvSpPr>
        <p:spPr>
          <a:xfrm>
            <a:off x="7391400" y="5715000"/>
            <a:ext cx="457200" cy="461665"/>
          </a:xfrm>
          <a:prstGeom prst="rect">
            <a:avLst/>
          </a:prstGeom>
          <a:noFill/>
        </p:spPr>
        <p:txBody>
          <a:bodyPr wrap="square" rtlCol="0">
            <a:spAutoFit/>
          </a:bodyPr>
          <a:lstStyle/>
          <a:p>
            <a:r>
              <a:rPr lang="en-US" sz="2400" dirty="0">
                <a:solidFill>
                  <a:schemeClr val="accent1"/>
                </a:solidFill>
              </a:rPr>
              <a:t>e</a:t>
            </a:r>
            <a:r>
              <a:rPr lang="en-US" sz="2400" dirty="0" smtClean="0">
                <a:solidFill>
                  <a:srgbClr val="000090"/>
                </a:solidFill>
              </a:rPr>
              <a:t>       </a:t>
            </a:r>
            <a:endParaRPr lang="en-US" sz="2400" dirty="0">
              <a:solidFill>
                <a:srgbClr val="000090"/>
              </a:solidFill>
            </a:endParaRPr>
          </a:p>
        </p:txBody>
      </p:sp>
      <p:grpSp>
        <p:nvGrpSpPr>
          <p:cNvPr id="36" name="Group 35"/>
          <p:cNvGrpSpPr/>
          <p:nvPr/>
        </p:nvGrpSpPr>
        <p:grpSpPr>
          <a:xfrm>
            <a:off x="5562600" y="228600"/>
            <a:ext cx="2819400" cy="609600"/>
            <a:chOff x="1199322" y="-1422400"/>
            <a:chExt cx="7315200" cy="1676400"/>
          </a:xfrm>
        </p:grpSpPr>
        <p:sp>
          <p:nvSpPr>
            <p:cNvPr id="37" name="Rectangle 36"/>
            <p:cNvSpPr/>
            <p:nvPr/>
          </p:nvSpPr>
          <p:spPr>
            <a:xfrm>
              <a:off x="1199322" y="-1422400"/>
              <a:ext cx="7315200" cy="1676400"/>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3"/>
            <a:stretch>
              <a:fillRect/>
            </a:stretch>
          </p:blipFill>
          <p:spPr>
            <a:xfrm>
              <a:off x="1427923" y="-1041400"/>
              <a:ext cx="6870699" cy="863601"/>
            </a:xfrm>
            <a:prstGeom prst="rect">
              <a:avLst/>
            </a:prstGeom>
          </p:spPr>
        </p:pic>
        <p:sp>
          <p:nvSpPr>
            <p:cNvPr id="39" name="TextBox 38"/>
            <p:cNvSpPr txBox="1"/>
            <p:nvPr/>
          </p:nvSpPr>
          <p:spPr>
            <a:xfrm>
              <a:off x="2312504" y="-584200"/>
              <a:ext cx="4118115" cy="761747"/>
            </a:xfrm>
            <a:prstGeom prst="rect">
              <a:avLst/>
            </a:prstGeom>
            <a:solidFill>
              <a:srgbClr val="0000FF"/>
            </a:solidFill>
          </p:spPr>
          <p:txBody>
            <a:bodyPr wrap="square" rtlCol="0">
              <a:spAutoFit/>
            </a:bodyPr>
            <a:lstStyle/>
            <a:p>
              <a:r>
                <a:rPr lang="en-US" sz="1200" kern="1400" spc="450" dirty="0" smtClean="0">
                  <a:solidFill>
                    <a:schemeClr val="bg1"/>
                  </a:solidFill>
                  <a:latin typeface="Helvetica"/>
                  <a:cs typeface="Helvetica"/>
                </a:rPr>
                <a:t>HOSPITAL</a:t>
              </a:r>
              <a:endParaRPr lang="en-US" sz="1200" kern="1400" spc="450" dirty="0">
                <a:solidFill>
                  <a:schemeClr val="bg1"/>
                </a:solidFill>
                <a:latin typeface="Helvetica"/>
                <a:cs typeface="Helvetica"/>
              </a:endParaRPr>
            </a:p>
          </p:txBody>
        </p:sp>
      </p:grpSp>
    </p:spTree>
    <p:extLst>
      <p:ext uri="{BB962C8B-B14F-4D97-AF65-F5344CB8AC3E}">
        <p14:creationId xmlns:p14="http://schemas.microsoft.com/office/powerpoint/2010/main" val="1657958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edge">
                                      <p:cBhvr>
                                        <p:cTn id="62" dur="20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ppt_x"/>
                                          </p:val>
                                        </p:tav>
                                        <p:tav tm="100000">
                                          <p:val>
                                            <p:strVal val="#ppt_x"/>
                                          </p:val>
                                        </p:tav>
                                      </p:tavLst>
                                    </p:anim>
                                    <p:anim calcmode="lin" valueType="num">
                                      <p:cBhvr additive="base">
                                        <p:cTn id="8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1"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1" nodeType="click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1" fill="hold" grpId="1" nodeType="click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 fill="hold"/>
                                        <p:tgtEl>
                                          <p:spTgt spid="30"/>
                                        </p:tgtEl>
                                        <p:attrNameLst>
                                          <p:attrName>ppt_x</p:attrName>
                                        </p:attrNameLst>
                                      </p:cBhvr>
                                      <p:tavLst>
                                        <p:tav tm="0">
                                          <p:val>
                                            <p:strVal val="#ppt_x"/>
                                          </p:val>
                                        </p:tav>
                                        <p:tav tm="100000">
                                          <p:val>
                                            <p:strVal val="#ppt_x"/>
                                          </p:val>
                                        </p:tav>
                                      </p:tavLst>
                                    </p:anim>
                                    <p:anim calcmode="lin" valueType="num">
                                      <p:cBhvr additive="base">
                                        <p:cTn id="104"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1" fill="hold" grpId="1" nodeType="click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500" fill="hold"/>
                                        <p:tgtEl>
                                          <p:spTgt spid="31"/>
                                        </p:tgtEl>
                                        <p:attrNameLst>
                                          <p:attrName>ppt_x</p:attrName>
                                        </p:attrNameLst>
                                      </p:cBhvr>
                                      <p:tavLst>
                                        <p:tav tm="0">
                                          <p:val>
                                            <p:strVal val="#ppt_x"/>
                                          </p:val>
                                        </p:tav>
                                        <p:tav tm="100000">
                                          <p:val>
                                            <p:strVal val="#ppt_x"/>
                                          </p:val>
                                        </p:tav>
                                      </p:tavLst>
                                    </p:anim>
                                    <p:anim calcmode="lin" valueType="num">
                                      <p:cBhvr additive="base">
                                        <p:cTn id="110"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ppt_x"/>
                                          </p:val>
                                        </p:tav>
                                        <p:tav tm="100000">
                                          <p:val>
                                            <p:strVal val="#ppt_x"/>
                                          </p:val>
                                        </p:tav>
                                      </p:tavLst>
                                    </p:anim>
                                    <p:anim calcmode="lin" valueType="num">
                                      <p:cBhvr additive="base">
                                        <p:cTn id="1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1" fill="hold" grpId="1" nodeType="clickEffect">
                                  <p:stCondLst>
                                    <p:cond delay="0"/>
                                  </p:stCondLst>
                                  <p:childTnLst>
                                    <p:set>
                                      <p:cBhvr>
                                        <p:cTn id="120" dur="1" fill="hold">
                                          <p:stCondLst>
                                            <p:cond delay="0"/>
                                          </p:stCondLst>
                                        </p:cTn>
                                        <p:tgtEl>
                                          <p:spTgt spid="32"/>
                                        </p:tgtEl>
                                        <p:attrNameLst>
                                          <p:attrName>style.visibility</p:attrName>
                                        </p:attrNameLst>
                                      </p:cBhvr>
                                      <p:to>
                                        <p:strVal val="visible"/>
                                      </p:to>
                                    </p:set>
                                    <p:anim calcmode="lin" valueType="num">
                                      <p:cBhvr additive="base">
                                        <p:cTn id="121" dur="500" fill="hold"/>
                                        <p:tgtEl>
                                          <p:spTgt spid="32"/>
                                        </p:tgtEl>
                                        <p:attrNameLst>
                                          <p:attrName>ppt_x</p:attrName>
                                        </p:attrNameLst>
                                      </p:cBhvr>
                                      <p:tavLst>
                                        <p:tav tm="0">
                                          <p:val>
                                            <p:strVal val="#ppt_x"/>
                                          </p:val>
                                        </p:tav>
                                        <p:tav tm="100000">
                                          <p:val>
                                            <p:strVal val="#ppt_x"/>
                                          </p:val>
                                        </p:tav>
                                      </p:tavLst>
                                    </p:anim>
                                    <p:anim calcmode="lin" valueType="num">
                                      <p:cBhvr additive="base">
                                        <p:cTn id="122"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nodeType="clickEffect">
                                  <p:stCondLst>
                                    <p:cond delay="0"/>
                                  </p:stCondLst>
                                  <p:childTnLst>
                                    <p:set>
                                      <p:cBhvr>
                                        <p:cTn id="126" dur="1" fill="hold">
                                          <p:stCondLst>
                                            <p:cond delay="0"/>
                                          </p:stCondLst>
                                        </p:cTn>
                                        <p:tgtEl>
                                          <p:spTgt spid="32">
                                            <p:txEl>
                                              <p:pRg st="0" end="0"/>
                                            </p:txEl>
                                          </p:spTgt>
                                        </p:tgtEl>
                                        <p:attrNameLst>
                                          <p:attrName>style.visibility</p:attrName>
                                        </p:attrNameLst>
                                      </p:cBhvr>
                                      <p:to>
                                        <p:strVal val="visible"/>
                                      </p:to>
                                    </p:set>
                                    <p:anim calcmode="lin" valueType="num">
                                      <p:cBhvr additive="base">
                                        <p:cTn id="127"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500" fill="hold"/>
                                        <p:tgtEl>
                                          <p:spTgt spid="33"/>
                                        </p:tgtEl>
                                        <p:attrNameLst>
                                          <p:attrName>ppt_x</p:attrName>
                                        </p:attrNameLst>
                                      </p:cBhvr>
                                      <p:tavLst>
                                        <p:tav tm="0">
                                          <p:val>
                                            <p:strVal val="#ppt_x"/>
                                          </p:val>
                                        </p:tav>
                                        <p:tav tm="100000">
                                          <p:val>
                                            <p:strVal val="#ppt_x"/>
                                          </p:val>
                                        </p:tav>
                                      </p:tavLst>
                                    </p:anim>
                                    <p:anim calcmode="lin" valueType="num">
                                      <p:cBhvr additive="base">
                                        <p:cTn id="1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1" fill="hold" grpId="1" nodeType="clickEffect">
                                  <p:stCondLst>
                                    <p:cond delay="0"/>
                                  </p:stCondLst>
                                  <p:childTnLst>
                                    <p:set>
                                      <p:cBhvr>
                                        <p:cTn id="138" dur="1" fill="hold">
                                          <p:stCondLst>
                                            <p:cond delay="0"/>
                                          </p:stCondLst>
                                        </p:cTn>
                                        <p:tgtEl>
                                          <p:spTgt spid="33"/>
                                        </p:tgtEl>
                                        <p:attrNameLst>
                                          <p:attrName>style.visibility</p:attrName>
                                        </p:attrNameLst>
                                      </p:cBhvr>
                                      <p:to>
                                        <p:strVal val="visible"/>
                                      </p:to>
                                    </p:set>
                                    <p:anim calcmode="lin" valueType="num">
                                      <p:cBhvr additive="base">
                                        <p:cTn id="139" dur="500" fill="hold"/>
                                        <p:tgtEl>
                                          <p:spTgt spid="33"/>
                                        </p:tgtEl>
                                        <p:attrNameLst>
                                          <p:attrName>ppt_x</p:attrName>
                                        </p:attrNameLst>
                                      </p:cBhvr>
                                      <p:tavLst>
                                        <p:tav tm="0">
                                          <p:val>
                                            <p:strVal val="#ppt_x"/>
                                          </p:val>
                                        </p:tav>
                                        <p:tav tm="100000">
                                          <p:val>
                                            <p:strVal val="#ppt_x"/>
                                          </p:val>
                                        </p:tav>
                                      </p:tavLst>
                                    </p:anim>
                                    <p:anim calcmode="lin" valueType="num">
                                      <p:cBhvr additive="base">
                                        <p:cTn id="140"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nodeType="clickEffect">
                                  <p:stCondLst>
                                    <p:cond delay="0"/>
                                  </p:stCondLst>
                                  <p:childTnLst>
                                    <p:set>
                                      <p:cBhvr>
                                        <p:cTn id="144" dur="1" fill="hold">
                                          <p:stCondLst>
                                            <p:cond delay="0"/>
                                          </p:stCondLst>
                                        </p:cTn>
                                        <p:tgtEl>
                                          <p:spTgt spid="33">
                                            <p:txEl>
                                              <p:pRg st="0" end="0"/>
                                            </p:txEl>
                                          </p:spTgt>
                                        </p:tgtEl>
                                        <p:attrNameLst>
                                          <p:attrName>style.visibility</p:attrName>
                                        </p:attrNameLst>
                                      </p:cBhvr>
                                      <p:to>
                                        <p:strVal val="visible"/>
                                      </p:to>
                                    </p:set>
                                    <p:anim calcmode="lin" valueType="num">
                                      <p:cBhvr additive="base">
                                        <p:cTn id="145"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46"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4"/>
                                        </p:tgtEl>
                                        <p:attrNameLst>
                                          <p:attrName>style.visibility</p:attrName>
                                        </p:attrNameLst>
                                      </p:cBhvr>
                                      <p:to>
                                        <p:strVal val="visible"/>
                                      </p:to>
                                    </p:set>
                                    <p:anim calcmode="lin" valueType="num">
                                      <p:cBhvr additive="base">
                                        <p:cTn id="151" dur="500" fill="hold"/>
                                        <p:tgtEl>
                                          <p:spTgt spid="34"/>
                                        </p:tgtEl>
                                        <p:attrNameLst>
                                          <p:attrName>ppt_x</p:attrName>
                                        </p:attrNameLst>
                                      </p:cBhvr>
                                      <p:tavLst>
                                        <p:tav tm="0">
                                          <p:val>
                                            <p:strVal val="#ppt_x"/>
                                          </p:val>
                                        </p:tav>
                                        <p:tav tm="100000">
                                          <p:val>
                                            <p:strVal val="#ppt_x"/>
                                          </p:val>
                                        </p:tav>
                                      </p:tavLst>
                                    </p:anim>
                                    <p:anim calcmode="lin" valueType="num">
                                      <p:cBhvr additive="base">
                                        <p:cTn id="15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1" fill="hold" grpId="1" nodeType="clickEffect">
                                  <p:stCondLst>
                                    <p:cond delay="0"/>
                                  </p:stCondLst>
                                  <p:childTnLst>
                                    <p:set>
                                      <p:cBhvr>
                                        <p:cTn id="156" dur="1" fill="hold">
                                          <p:stCondLst>
                                            <p:cond delay="0"/>
                                          </p:stCondLst>
                                        </p:cTn>
                                        <p:tgtEl>
                                          <p:spTgt spid="34"/>
                                        </p:tgtEl>
                                        <p:attrNameLst>
                                          <p:attrName>style.visibility</p:attrName>
                                        </p:attrNameLst>
                                      </p:cBhvr>
                                      <p:to>
                                        <p:strVal val="visible"/>
                                      </p:to>
                                    </p:set>
                                    <p:anim calcmode="lin" valueType="num">
                                      <p:cBhvr additive="base">
                                        <p:cTn id="157" dur="500" fill="hold"/>
                                        <p:tgtEl>
                                          <p:spTgt spid="34"/>
                                        </p:tgtEl>
                                        <p:attrNameLst>
                                          <p:attrName>ppt_x</p:attrName>
                                        </p:attrNameLst>
                                      </p:cBhvr>
                                      <p:tavLst>
                                        <p:tav tm="0">
                                          <p:val>
                                            <p:strVal val="#ppt_x"/>
                                          </p:val>
                                        </p:tav>
                                        <p:tav tm="100000">
                                          <p:val>
                                            <p:strVal val="#ppt_x"/>
                                          </p:val>
                                        </p:tav>
                                      </p:tavLst>
                                    </p:anim>
                                    <p:anim calcmode="lin" valueType="num">
                                      <p:cBhvr additive="base">
                                        <p:cTn id="158"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8" fill="hold" nodeType="clickEffect">
                                  <p:stCondLst>
                                    <p:cond delay="0"/>
                                  </p:stCondLst>
                                  <p:childTnLst>
                                    <p:set>
                                      <p:cBhvr>
                                        <p:cTn id="162" dur="1" fill="hold">
                                          <p:stCondLst>
                                            <p:cond delay="0"/>
                                          </p:stCondLst>
                                        </p:cTn>
                                        <p:tgtEl>
                                          <p:spTgt spid="34">
                                            <p:txEl>
                                              <p:pRg st="0" end="0"/>
                                            </p:txEl>
                                          </p:spTgt>
                                        </p:tgtEl>
                                        <p:attrNameLst>
                                          <p:attrName>style.visibility</p:attrName>
                                        </p:attrNameLst>
                                      </p:cBhvr>
                                      <p:to>
                                        <p:strVal val="visible"/>
                                      </p:to>
                                    </p:set>
                                    <p:anim calcmode="lin" valueType="num">
                                      <p:cBhvr additive="base">
                                        <p:cTn id="163"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64"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5"/>
                                        </p:tgtEl>
                                        <p:attrNameLst>
                                          <p:attrName>style.visibility</p:attrName>
                                        </p:attrNameLst>
                                      </p:cBhvr>
                                      <p:to>
                                        <p:strVal val="visible"/>
                                      </p:to>
                                    </p:set>
                                    <p:anim calcmode="lin" valueType="num">
                                      <p:cBhvr additive="base">
                                        <p:cTn id="169" dur="500" fill="hold"/>
                                        <p:tgtEl>
                                          <p:spTgt spid="35"/>
                                        </p:tgtEl>
                                        <p:attrNameLst>
                                          <p:attrName>ppt_x</p:attrName>
                                        </p:attrNameLst>
                                      </p:cBhvr>
                                      <p:tavLst>
                                        <p:tav tm="0">
                                          <p:val>
                                            <p:strVal val="#ppt_x"/>
                                          </p:val>
                                        </p:tav>
                                        <p:tav tm="100000">
                                          <p:val>
                                            <p:strVal val="#ppt_x"/>
                                          </p:val>
                                        </p:tav>
                                      </p:tavLst>
                                    </p:anim>
                                    <p:anim calcmode="lin" valueType="num">
                                      <p:cBhvr additive="base">
                                        <p:cTn id="17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1" fill="hold" grpId="1" nodeType="clickEffect">
                                  <p:stCondLst>
                                    <p:cond delay="0"/>
                                  </p:stCondLst>
                                  <p:childTnLst>
                                    <p:set>
                                      <p:cBhvr>
                                        <p:cTn id="174" dur="1" fill="hold">
                                          <p:stCondLst>
                                            <p:cond delay="0"/>
                                          </p:stCondLst>
                                        </p:cTn>
                                        <p:tgtEl>
                                          <p:spTgt spid="35"/>
                                        </p:tgtEl>
                                        <p:attrNameLst>
                                          <p:attrName>style.visibility</p:attrName>
                                        </p:attrNameLst>
                                      </p:cBhvr>
                                      <p:to>
                                        <p:strVal val="visible"/>
                                      </p:to>
                                    </p:set>
                                    <p:anim calcmode="lin" valueType="num">
                                      <p:cBhvr additive="base">
                                        <p:cTn id="175" dur="500" fill="hold"/>
                                        <p:tgtEl>
                                          <p:spTgt spid="35"/>
                                        </p:tgtEl>
                                        <p:attrNameLst>
                                          <p:attrName>ppt_x</p:attrName>
                                        </p:attrNameLst>
                                      </p:cBhvr>
                                      <p:tavLst>
                                        <p:tav tm="0">
                                          <p:val>
                                            <p:strVal val="#ppt_x"/>
                                          </p:val>
                                        </p:tav>
                                        <p:tav tm="100000">
                                          <p:val>
                                            <p:strVal val="#ppt_x"/>
                                          </p:val>
                                        </p:tav>
                                      </p:tavLst>
                                    </p:anim>
                                    <p:anim calcmode="lin" valueType="num">
                                      <p:cBhvr additive="base">
                                        <p:cTn id="176"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8" fill="hold" nodeType="clickEffect">
                                  <p:stCondLst>
                                    <p:cond delay="0"/>
                                  </p:stCondLst>
                                  <p:childTnLst>
                                    <p:set>
                                      <p:cBhvr>
                                        <p:cTn id="180" dur="1" fill="hold">
                                          <p:stCondLst>
                                            <p:cond delay="0"/>
                                          </p:stCondLst>
                                        </p:cTn>
                                        <p:tgtEl>
                                          <p:spTgt spid="35">
                                            <p:txEl>
                                              <p:pRg st="0" end="0"/>
                                            </p:txEl>
                                          </p:spTgt>
                                        </p:tgtEl>
                                        <p:attrNameLst>
                                          <p:attrName>style.visibility</p:attrName>
                                        </p:attrNameLst>
                                      </p:cBhvr>
                                      <p:to>
                                        <p:strVal val="visible"/>
                                      </p:to>
                                    </p:set>
                                    <p:anim calcmode="lin" valueType="num">
                                      <p:cBhvr additive="base">
                                        <p:cTn id="181"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182"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3" grpId="0"/>
      <p:bldP spid="15" grpId="0"/>
      <p:bldP spid="16" grpId="0" animBg="1"/>
      <p:bldP spid="17" grpId="0" animBg="1"/>
      <p:bldP spid="18" grpId="0"/>
      <p:bldP spid="19" grpId="0" animBg="1"/>
      <p:bldP spid="20" grpId="0"/>
      <p:bldP spid="24" grpId="0"/>
      <p:bldP spid="25" grpId="0"/>
      <p:bldP spid="26" grpId="0"/>
      <p:bldP spid="27" grpId="0"/>
      <p:bldP spid="28" grpId="1"/>
      <p:bldP spid="29" grpId="1"/>
      <p:bldP spid="30" grpId="1"/>
      <p:bldP spid="31" grpId="1"/>
      <p:bldP spid="32" grpId="0"/>
      <p:bldP spid="32" grpId="1"/>
      <p:bldP spid="33" grpId="0"/>
      <p:bldP spid="33" grpId="1"/>
      <p:bldP spid="34" grpId="0"/>
      <p:bldP spid="34" grpId="1"/>
      <p:bldP spid="35" grpId="0"/>
      <p:bldP spid="3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7" y="457200"/>
            <a:ext cx="2895599" cy="1257300"/>
          </a:xfrm>
        </p:spPr>
        <p:txBody>
          <a:bodyPr/>
          <a:lstStyle/>
          <a:p>
            <a:pPr algn="ctr"/>
            <a:r>
              <a:rPr lang="en-US" dirty="0" smtClean="0"/>
              <a:t>Genetics </a:t>
            </a:r>
            <a:br>
              <a:rPr lang="en-US" dirty="0" smtClean="0"/>
            </a:br>
            <a:r>
              <a:rPr lang="en-US" dirty="0" smtClean="0"/>
              <a:t>&amp; Probability </a:t>
            </a:r>
            <a:endParaRPr lang="en-US" dirty="0"/>
          </a:p>
        </p:txBody>
      </p:sp>
      <p:pic>
        <p:nvPicPr>
          <p:cNvPr id="5" name="Picture 4"/>
          <p:cNvPicPr>
            <a:picLocks noChangeAspect="1"/>
          </p:cNvPicPr>
          <p:nvPr/>
        </p:nvPicPr>
        <p:blipFill>
          <a:blip r:embed="rId2" cstate="print"/>
          <a:stretch>
            <a:fillRect/>
          </a:stretch>
        </p:blipFill>
        <p:spPr>
          <a:xfrm>
            <a:off x="2743200" y="18368"/>
            <a:ext cx="6574045" cy="3213760"/>
          </a:xfrm>
          <a:prstGeom prst="rect">
            <a:avLst/>
          </a:prstGeom>
        </p:spPr>
      </p:pic>
      <p:pic>
        <p:nvPicPr>
          <p:cNvPr id="6" name="Picture 5"/>
          <p:cNvPicPr>
            <a:picLocks noChangeAspect="1"/>
          </p:cNvPicPr>
          <p:nvPr/>
        </p:nvPicPr>
        <p:blipFill>
          <a:blip r:embed="rId3" cstate="print"/>
          <a:stretch>
            <a:fillRect/>
          </a:stretch>
        </p:blipFill>
        <p:spPr>
          <a:xfrm>
            <a:off x="0" y="3056150"/>
            <a:ext cx="9144000" cy="3801850"/>
          </a:xfrm>
          <a:prstGeom prst="rect">
            <a:avLst/>
          </a:prstGeom>
        </p:spPr>
      </p:pic>
      <p:sp>
        <p:nvSpPr>
          <p:cNvPr id="8" name="TextBox 7"/>
          <p:cNvSpPr txBox="1"/>
          <p:nvPr/>
        </p:nvSpPr>
        <p:spPr>
          <a:xfrm>
            <a:off x="6477000" y="3733800"/>
            <a:ext cx="914400" cy="430887"/>
          </a:xfrm>
          <a:prstGeom prst="rect">
            <a:avLst/>
          </a:prstGeom>
          <a:noFill/>
        </p:spPr>
        <p:txBody>
          <a:bodyPr wrap="square" rtlCol="0">
            <a:spAutoFit/>
          </a:bodyPr>
          <a:lstStyle/>
          <a:p>
            <a:r>
              <a:rPr lang="en-US" dirty="0">
                <a:solidFill>
                  <a:srgbClr val="FF0000"/>
                </a:solidFill>
              </a:rPr>
              <a:t>0</a:t>
            </a:r>
            <a:r>
              <a:rPr lang="en-US" dirty="0" smtClean="0">
                <a:solidFill>
                  <a:srgbClr val="FF0000"/>
                </a:solidFill>
              </a:rPr>
              <a:t>:4</a:t>
            </a:r>
            <a:endParaRPr lang="en-US" dirty="0">
              <a:solidFill>
                <a:srgbClr val="FF0000"/>
              </a:solidFill>
            </a:endParaRPr>
          </a:p>
        </p:txBody>
      </p:sp>
      <p:sp>
        <p:nvSpPr>
          <p:cNvPr id="9" name="TextBox 8"/>
          <p:cNvSpPr txBox="1"/>
          <p:nvPr/>
        </p:nvSpPr>
        <p:spPr>
          <a:xfrm>
            <a:off x="7772400" y="3733800"/>
            <a:ext cx="914400" cy="430887"/>
          </a:xfrm>
          <a:prstGeom prst="rect">
            <a:avLst/>
          </a:prstGeom>
          <a:noFill/>
        </p:spPr>
        <p:txBody>
          <a:bodyPr wrap="square" rtlCol="0">
            <a:spAutoFit/>
          </a:bodyPr>
          <a:lstStyle/>
          <a:p>
            <a:r>
              <a:rPr lang="en-US" dirty="0" smtClean="0">
                <a:solidFill>
                  <a:srgbClr val="FF0000"/>
                </a:solidFill>
              </a:rPr>
              <a:t>0%</a:t>
            </a:r>
            <a:endParaRPr lang="en-US" dirty="0">
              <a:solidFill>
                <a:srgbClr val="FF0000"/>
              </a:solidFill>
            </a:endParaRPr>
          </a:p>
        </p:txBody>
      </p:sp>
      <p:sp>
        <p:nvSpPr>
          <p:cNvPr id="11" name="Rectangle 10"/>
          <p:cNvSpPr/>
          <p:nvPr/>
        </p:nvSpPr>
        <p:spPr>
          <a:xfrm>
            <a:off x="2895600" y="2133600"/>
            <a:ext cx="1295400" cy="228600"/>
          </a:xfrm>
          <a:prstGeom prst="rect">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429000" y="4876800"/>
            <a:ext cx="1600200" cy="430887"/>
          </a:xfrm>
          <a:prstGeom prst="rect">
            <a:avLst/>
          </a:prstGeom>
          <a:noFill/>
        </p:spPr>
        <p:txBody>
          <a:bodyPr wrap="square" rtlCol="0">
            <a:spAutoFit/>
          </a:bodyPr>
          <a:lstStyle/>
          <a:p>
            <a:r>
              <a:rPr lang="en-US" dirty="0" smtClean="0">
                <a:solidFill>
                  <a:srgbClr val="008000"/>
                </a:solidFill>
              </a:rPr>
              <a:t>Detached</a:t>
            </a:r>
            <a:r>
              <a:rPr lang="en-US" dirty="0" smtClean="0">
                <a:solidFill>
                  <a:srgbClr val="FF0000"/>
                </a:solidFill>
              </a:rPr>
              <a:t> </a:t>
            </a:r>
            <a:endParaRPr lang="en-US" dirty="0">
              <a:solidFill>
                <a:srgbClr val="FF0000"/>
              </a:solidFill>
            </a:endParaRPr>
          </a:p>
        </p:txBody>
      </p:sp>
      <p:sp>
        <p:nvSpPr>
          <p:cNvPr id="15" name="Oval 14"/>
          <p:cNvSpPr/>
          <p:nvPr/>
        </p:nvSpPr>
        <p:spPr>
          <a:xfrm>
            <a:off x="7467600" y="1600200"/>
            <a:ext cx="609600" cy="609600"/>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467600" y="2286000"/>
            <a:ext cx="609600" cy="609600"/>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400800" y="4876800"/>
            <a:ext cx="914400" cy="430887"/>
          </a:xfrm>
          <a:prstGeom prst="rect">
            <a:avLst/>
          </a:prstGeom>
          <a:noFill/>
        </p:spPr>
        <p:txBody>
          <a:bodyPr wrap="square" rtlCol="0">
            <a:spAutoFit/>
          </a:bodyPr>
          <a:lstStyle/>
          <a:p>
            <a:r>
              <a:rPr lang="en-US" dirty="0" smtClean="0">
                <a:solidFill>
                  <a:srgbClr val="008000"/>
                </a:solidFill>
              </a:rPr>
              <a:t>2:4</a:t>
            </a:r>
            <a:endParaRPr lang="en-US" dirty="0">
              <a:solidFill>
                <a:srgbClr val="008000"/>
              </a:solidFill>
            </a:endParaRPr>
          </a:p>
        </p:txBody>
      </p:sp>
      <p:sp>
        <p:nvSpPr>
          <p:cNvPr id="18" name="TextBox 17"/>
          <p:cNvSpPr txBox="1"/>
          <p:nvPr/>
        </p:nvSpPr>
        <p:spPr>
          <a:xfrm>
            <a:off x="7772400" y="4876800"/>
            <a:ext cx="914400" cy="430887"/>
          </a:xfrm>
          <a:prstGeom prst="rect">
            <a:avLst/>
          </a:prstGeom>
          <a:noFill/>
        </p:spPr>
        <p:txBody>
          <a:bodyPr wrap="square" rtlCol="0">
            <a:spAutoFit/>
          </a:bodyPr>
          <a:lstStyle/>
          <a:p>
            <a:r>
              <a:rPr lang="en-US" dirty="0" smtClean="0">
                <a:solidFill>
                  <a:srgbClr val="008000"/>
                </a:solidFill>
              </a:rPr>
              <a:t>50%</a:t>
            </a:r>
            <a:endParaRPr lang="en-US" dirty="0">
              <a:solidFill>
                <a:srgbClr val="008000"/>
              </a:solidFill>
            </a:endParaRPr>
          </a:p>
        </p:txBody>
      </p:sp>
      <p:sp>
        <p:nvSpPr>
          <p:cNvPr id="19" name="Oval 18"/>
          <p:cNvSpPr/>
          <p:nvPr/>
        </p:nvSpPr>
        <p:spPr>
          <a:xfrm>
            <a:off x="8153400" y="1600200"/>
            <a:ext cx="609600" cy="609600"/>
          </a:xfrm>
          <a:prstGeom prst="ellipse">
            <a:avLst/>
          </a:prstGeom>
          <a:noFill/>
          <a:ln w="28575"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400800" y="5791200"/>
            <a:ext cx="914400" cy="430887"/>
          </a:xfrm>
          <a:prstGeom prst="rect">
            <a:avLst/>
          </a:prstGeom>
          <a:noFill/>
        </p:spPr>
        <p:txBody>
          <a:bodyPr wrap="square" rtlCol="0">
            <a:spAutoFit/>
          </a:bodyPr>
          <a:lstStyle/>
          <a:p>
            <a:r>
              <a:rPr lang="en-US" dirty="0" smtClean="0">
                <a:solidFill>
                  <a:srgbClr val="660066"/>
                </a:solidFill>
              </a:rPr>
              <a:t>2:4</a:t>
            </a:r>
            <a:endParaRPr lang="en-US" dirty="0">
              <a:solidFill>
                <a:srgbClr val="660066"/>
              </a:solidFill>
            </a:endParaRPr>
          </a:p>
        </p:txBody>
      </p:sp>
      <p:sp>
        <p:nvSpPr>
          <p:cNvPr id="21" name="TextBox 20"/>
          <p:cNvSpPr txBox="1"/>
          <p:nvPr/>
        </p:nvSpPr>
        <p:spPr>
          <a:xfrm>
            <a:off x="7772400" y="5791200"/>
            <a:ext cx="914400" cy="430887"/>
          </a:xfrm>
          <a:prstGeom prst="rect">
            <a:avLst/>
          </a:prstGeom>
          <a:noFill/>
        </p:spPr>
        <p:txBody>
          <a:bodyPr wrap="square" rtlCol="0">
            <a:spAutoFit/>
          </a:bodyPr>
          <a:lstStyle/>
          <a:p>
            <a:r>
              <a:rPr lang="en-US" dirty="0" smtClean="0">
                <a:solidFill>
                  <a:srgbClr val="660066"/>
                </a:solidFill>
              </a:rPr>
              <a:t>50%</a:t>
            </a:r>
            <a:endParaRPr lang="en-US" dirty="0">
              <a:solidFill>
                <a:srgbClr val="660066"/>
              </a:solidFill>
            </a:endParaRPr>
          </a:p>
        </p:txBody>
      </p:sp>
      <p:sp>
        <p:nvSpPr>
          <p:cNvPr id="22" name="Oval 21"/>
          <p:cNvSpPr/>
          <p:nvPr/>
        </p:nvSpPr>
        <p:spPr>
          <a:xfrm>
            <a:off x="8153400" y="2286000"/>
            <a:ext cx="609600" cy="609600"/>
          </a:xfrm>
          <a:prstGeom prst="ellipse">
            <a:avLst/>
          </a:prstGeom>
          <a:noFill/>
          <a:ln w="28575"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134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linds(horizont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p:tgtEl>
                                          <p:spTgt spid="22"/>
                                        </p:tgtEl>
                                        <p:attrNameLst>
                                          <p:attrName>ppt_y</p:attrName>
                                        </p:attrNameLst>
                                      </p:cBhvr>
                                      <p:tavLst>
                                        <p:tav tm="0">
                                          <p:val>
                                            <p:strVal val="#ppt_y+#ppt_h*1.125000"/>
                                          </p:val>
                                        </p:tav>
                                        <p:tav tm="100000">
                                          <p:val>
                                            <p:strVal val="#ppt_y"/>
                                          </p:val>
                                        </p:tav>
                                      </p:tavLst>
                                    </p:anim>
                                    <p:animEffect transition="in" filter="wipe(up)">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p:bldP spid="15" grpId="0" animBg="1"/>
      <p:bldP spid="16" grpId="0" animBg="1"/>
      <p:bldP spid="17" grpId="0"/>
      <p:bldP spid="18" grpId="0"/>
      <p:bldP spid="19" grpId="0" animBg="1"/>
      <p:bldP spid="20" grpId="0"/>
      <p:bldP spid="21"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Counseling Project</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438400"/>
            <a:ext cx="3657600" cy="2133600"/>
          </a:xfrm>
          <a:prstGeom prst="rect">
            <a:avLst/>
          </a:prstGeom>
          <a:noFill/>
          <a:ln>
            <a:noFill/>
          </a:ln>
        </p:spPr>
      </p:pic>
      <p:sp>
        <p:nvSpPr>
          <p:cNvPr id="5" name="Rectangle 4"/>
          <p:cNvSpPr/>
          <p:nvPr/>
        </p:nvSpPr>
        <p:spPr>
          <a:xfrm>
            <a:off x="4953000" y="1828800"/>
            <a:ext cx="3962400" cy="3139321"/>
          </a:xfrm>
          <a:prstGeom prst="rect">
            <a:avLst/>
          </a:prstGeom>
        </p:spPr>
        <p:txBody>
          <a:bodyPr wrap="square">
            <a:spAutoFit/>
          </a:bodyPr>
          <a:lstStyle/>
          <a:p>
            <a:r>
              <a:rPr lang="en-US" dirty="0"/>
              <a:t>Today you are Genetic Counselors, doctors and medical professionals who advise your families on certain rained to help families understand genetic disorders and to provide information and support to those families.  </a:t>
            </a:r>
          </a:p>
          <a:p>
            <a:r>
              <a:rPr lang="en-US" dirty="0"/>
              <a:t> </a:t>
            </a:r>
          </a:p>
        </p:txBody>
      </p:sp>
    </p:spTree>
    <p:extLst>
      <p:ext uri="{BB962C8B-B14F-4D97-AF65-F5344CB8AC3E}">
        <p14:creationId xmlns:p14="http://schemas.microsoft.com/office/powerpoint/2010/main" val="11013776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Counseling Project</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667000"/>
            <a:ext cx="3657600" cy="2133600"/>
          </a:xfrm>
          <a:prstGeom prst="rect">
            <a:avLst/>
          </a:prstGeom>
          <a:noFill/>
          <a:ln>
            <a:noFill/>
          </a:ln>
        </p:spPr>
      </p:pic>
      <p:sp>
        <p:nvSpPr>
          <p:cNvPr id="6" name="Rectangle 5"/>
          <p:cNvSpPr/>
          <p:nvPr/>
        </p:nvSpPr>
        <p:spPr>
          <a:xfrm>
            <a:off x="4343400" y="1348801"/>
            <a:ext cx="4800600" cy="5509199"/>
          </a:xfrm>
          <a:prstGeom prst="rect">
            <a:avLst/>
          </a:prstGeom>
        </p:spPr>
        <p:txBody>
          <a:bodyPr wrap="square">
            <a:spAutoFit/>
          </a:bodyPr>
          <a:lstStyle/>
          <a:p>
            <a:r>
              <a:rPr lang="en-US" dirty="0"/>
              <a:t>Your chief (the boss of a medical department) will be evaluating your performance at ever step. The Chiefs want to make sure that the families that are coming to you for advice are getting accurate information and that the families understand how you came to your conclusions. </a:t>
            </a:r>
          </a:p>
          <a:p>
            <a:r>
              <a:rPr lang="en-US" dirty="0"/>
              <a:t>  </a:t>
            </a:r>
          </a:p>
          <a:p>
            <a:r>
              <a:rPr lang="en-US" dirty="0"/>
              <a:t>Each team of doctors will be visited by a couple that plans on having a child. Your team will have answer their questions and present your research to them. Here is what needs to be present in each of your reports.</a:t>
            </a:r>
          </a:p>
        </p:txBody>
      </p:sp>
    </p:spTree>
    <p:extLst>
      <p:ext uri="{BB962C8B-B14F-4D97-AF65-F5344CB8AC3E}">
        <p14:creationId xmlns:p14="http://schemas.microsoft.com/office/powerpoint/2010/main" val="31007800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88914" cy="939080"/>
          </a:xfrm>
        </p:spPr>
        <p:txBody>
          <a:bodyPr/>
          <a:lstStyle/>
          <a:p>
            <a:r>
              <a:rPr lang="en-US" dirty="0" smtClean="0"/>
              <a:t>Team Work and Hard Work…</a:t>
            </a:r>
            <a:endParaRPr lang="en-US" dirty="0"/>
          </a:p>
        </p:txBody>
      </p:sp>
      <p:pic>
        <p:nvPicPr>
          <p:cNvPr id="4" name="Content Placeholder 3"/>
          <p:cNvPicPr>
            <a:picLocks noGrp="1" noChangeAspect="1"/>
          </p:cNvPicPr>
          <p:nvPr>
            <p:ph idx="1"/>
          </p:nvPr>
        </p:nvPicPr>
        <p:blipFill>
          <a:blip r:embed="rId2" cstate="print"/>
          <a:srcRect t="1151" b="1151"/>
          <a:stretch>
            <a:fillRect/>
          </a:stretch>
        </p:blipFill>
        <p:spPr>
          <a:xfrm>
            <a:off x="1465709" y="1676400"/>
            <a:ext cx="7696199" cy="4894079"/>
          </a:xfrm>
        </p:spPr>
      </p:pic>
      <p:sp>
        <p:nvSpPr>
          <p:cNvPr id="5" name="TextBox 4"/>
          <p:cNvSpPr txBox="1"/>
          <p:nvPr/>
        </p:nvSpPr>
        <p:spPr>
          <a:xfrm rot="19374263">
            <a:off x="-275030" y="1207819"/>
            <a:ext cx="3505200" cy="769441"/>
          </a:xfrm>
          <a:prstGeom prst="rect">
            <a:avLst/>
          </a:prstGeom>
          <a:noFill/>
        </p:spPr>
        <p:txBody>
          <a:bodyPr wrap="square" rtlCol="0">
            <a:spAutoFit/>
          </a:bodyPr>
          <a:lstStyle/>
          <a:p>
            <a:r>
              <a:rPr lang="en-US" dirty="0" smtClean="0">
                <a:solidFill>
                  <a:srgbClr val="FF0000"/>
                </a:solidFill>
              </a:rPr>
              <a:t>USE THIS TO GUIDE YOUR WORK! </a:t>
            </a:r>
            <a:endParaRPr lang="en-US" dirty="0">
              <a:solidFill>
                <a:srgbClr val="FF0000"/>
              </a:solidFill>
            </a:endParaRPr>
          </a:p>
        </p:txBody>
      </p:sp>
    </p:spTree>
    <p:extLst>
      <p:ext uri="{BB962C8B-B14F-4D97-AF65-F5344CB8AC3E}">
        <p14:creationId xmlns:p14="http://schemas.microsoft.com/office/powerpoint/2010/main" val="17019806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enetic counseling proge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C32702E-DA15-40A3-A820-92F7E70F2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Genetic counseling proget</Template>
  <TotalTime>111</TotalTime>
  <Words>236</Words>
  <Application>Microsoft Macintosh PowerPoint</Application>
  <PresentationFormat>On-screen Show (4:3)</PresentationFormat>
  <Paragraphs>50</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Genetic counseling proget</vt:lpstr>
      <vt:lpstr>Welcome to</vt:lpstr>
      <vt:lpstr>Review Do Now: </vt:lpstr>
      <vt:lpstr>How to Solve Punnett Squares</vt:lpstr>
      <vt:lpstr>Genetics  &amp; Probability </vt:lpstr>
      <vt:lpstr>Genetic Counseling Project</vt:lpstr>
      <vt:lpstr>Genetic Counseling Project</vt:lpstr>
      <vt:lpstr>Team Work and Hard Work…</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kscherben</dc:creator>
  <dc:description>2010 animated medical dna template from PresentationPro.com</dc:description>
  <cp:lastModifiedBy>innovate</cp:lastModifiedBy>
  <cp:revision>2</cp:revision>
  <dcterms:created xsi:type="dcterms:W3CDTF">2013-05-13T13:54:05Z</dcterms:created>
  <dcterms:modified xsi:type="dcterms:W3CDTF">2013-09-27T23:54:24Z</dcterms:modified>
  <cp:category>2010 medical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TC018813549991</vt:lpwstr>
  </property>
</Properties>
</file>