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0" r:id="rId2"/>
    <p:sldId id="265" r:id="rId3"/>
    <p:sldId id="266" r:id="rId4"/>
    <p:sldId id="262" r:id="rId5"/>
    <p:sldId id="256" r:id="rId6"/>
    <p:sldId id="257" r:id="rId7"/>
    <p:sldId id="258" r:id="rId8"/>
    <p:sldId id="264" r:id="rId9"/>
    <p:sldId id="259" r:id="rId10"/>
    <p:sldId id="261" r:id="rId11"/>
    <p:sldId id="26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485F3-A4E9-1946-A1DF-DD99EB4F1B6C}" type="doc">
      <dgm:prSet loTypeId="urn:microsoft.com/office/officeart/2005/8/layout/pyramid1" loCatId="" qsTypeId="urn:microsoft.com/office/officeart/2005/8/quickstyle/simple2" qsCatId="simple" csTypeId="urn:microsoft.com/office/officeart/2005/8/colors/accent0_1" csCatId="mainScheme" phldr="1"/>
      <dgm:spPr/>
    </dgm:pt>
    <dgm:pt modelId="{2CE8E9A9-72A2-D74B-B421-D1984B7A7FD4}">
      <dgm:prSet phldrT="[Text]"/>
      <dgm:spPr/>
      <dgm:t>
        <a:bodyPr/>
        <a:lstStyle/>
        <a:p>
          <a:r>
            <a:rPr lang="en-US"/>
            <a:t> </a:t>
          </a:r>
        </a:p>
      </dgm:t>
    </dgm:pt>
    <dgm:pt modelId="{620BCC8D-4A89-2341-83AA-748A72946C7B}" type="parTrans" cxnId="{4F5A9D59-4551-B744-BA48-146CFC24CB0B}">
      <dgm:prSet/>
      <dgm:spPr/>
      <dgm:t>
        <a:bodyPr/>
        <a:lstStyle/>
        <a:p>
          <a:endParaRPr lang="en-US"/>
        </a:p>
      </dgm:t>
    </dgm:pt>
    <dgm:pt modelId="{FE58D14F-42AF-C84F-85BE-2B89CAA4FFFB}" type="sibTrans" cxnId="{4F5A9D59-4551-B744-BA48-146CFC24CB0B}">
      <dgm:prSet/>
      <dgm:spPr/>
      <dgm:t>
        <a:bodyPr/>
        <a:lstStyle/>
        <a:p>
          <a:endParaRPr lang="en-US"/>
        </a:p>
      </dgm:t>
    </dgm:pt>
    <dgm:pt modelId="{85F56F9A-07CC-8E4B-9107-15BAEA04ECAF}">
      <dgm:prSet phldrT="[Text]"/>
      <dgm:spPr/>
      <dgm:t>
        <a:bodyPr/>
        <a:lstStyle/>
        <a:p>
          <a:r>
            <a:rPr lang="en-US"/>
            <a:t> </a:t>
          </a:r>
        </a:p>
      </dgm:t>
    </dgm:pt>
    <dgm:pt modelId="{F27BDCDB-CFD6-714E-963C-641C6715E7CA}" type="parTrans" cxnId="{2DB6454D-5D8B-1042-9E7A-0134F5B22608}">
      <dgm:prSet/>
      <dgm:spPr/>
      <dgm:t>
        <a:bodyPr/>
        <a:lstStyle/>
        <a:p>
          <a:endParaRPr lang="en-US"/>
        </a:p>
      </dgm:t>
    </dgm:pt>
    <dgm:pt modelId="{953281D7-079B-4349-9B85-C77052DD8ED3}" type="sibTrans" cxnId="{2DB6454D-5D8B-1042-9E7A-0134F5B22608}">
      <dgm:prSet/>
      <dgm:spPr/>
      <dgm:t>
        <a:bodyPr/>
        <a:lstStyle/>
        <a:p>
          <a:endParaRPr lang="en-US"/>
        </a:p>
      </dgm:t>
    </dgm:pt>
    <dgm:pt modelId="{08224B89-6135-5849-B3F9-CCF3E1F4701A}">
      <dgm:prSet phldrT="[Text]"/>
      <dgm:spPr/>
      <dgm:t>
        <a:bodyPr/>
        <a:lstStyle/>
        <a:p>
          <a:r>
            <a:rPr lang="en-US"/>
            <a:t> </a:t>
          </a:r>
        </a:p>
      </dgm:t>
    </dgm:pt>
    <dgm:pt modelId="{5BF53A4F-AB0D-FF42-9239-B68F719DE0B9}" type="parTrans" cxnId="{55073E5A-F115-A741-A30C-621D5962CEF3}">
      <dgm:prSet/>
      <dgm:spPr/>
      <dgm:t>
        <a:bodyPr/>
        <a:lstStyle/>
        <a:p>
          <a:endParaRPr lang="en-US"/>
        </a:p>
      </dgm:t>
    </dgm:pt>
    <dgm:pt modelId="{72F7B623-CC23-E141-B3F9-19DF6DEF7955}" type="sibTrans" cxnId="{55073E5A-F115-A741-A30C-621D5962CEF3}">
      <dgm:prSet/>
      <dgm:spPr/>
      <dgm:t>
        <a:bodyPr/>
        <a:lstStyle/>
        <a:p>
          <a:endParaRPr lang="en-US"/>
        </a:p>
      </dgm:t>
    </dgm:pt>
    <dgm:pt modelId="{57781EFF-6B00-0943-8CA4-7AC2DC598642}">
      <dgm:prSet phldrT="[Text]"/>
      <dgm:spPr/>
      <dgm:t>
        <a:bodyPr/>
        <a:lstStyle/>
        <a:p>
          <a:endParaRPr lang="en-US"/>
        </a:p>
      </dgm:t>
    </dgm:pt>
    <dgm:pt modelId="{7BF0D0B5-8060-434C-BA65-3DF4BF1DD2DE}" type="parTrans" cxnId="{9159D76D-FAA3-DB46-8413-679D4EA60845}">
      <dgm:prSet/>
      <dgm:spPr/>
      <dgm:t>
        <a:bodyPr/>
        <a:lstStyle/>
        <a:p>
          <a:endParaRPr lang="en-US"/>
        </a:p>
      </dgm:t>
    </dgm:pt>
    <dgm:pt modelId="{25C6D664-4A1C-A141-89E2-8725DAA2F3FE}" type="sibTrans" cxnId="{9159D76D-FAA3-DB46-8413-679D4EA60845}">
      <dgm:prSet/>
      <dgm:spPr/>
      <dgm:t>
        <a:bodyPr/>
        <a:lstStyle/>
        <a:p>
          <a:endParaRPr lang="en-US"/>
        </a:p>
      </dgm:t>
    </dgm:pt>
    <dgm:pt modelId="{2F4D0BBF-B630-AE47-B43A-CF81203B99A9}">
      <dgm:prSet phldrT="[Text]"/>
      <dgm:spPr/>
      <dgm:t>
        <a:bodyPr/>
        <a:lstStyle/>
        <a:p>
          <a:endParaRPr lang="en-US" dirty="0"/>
        </a:p>
      </dgm:t>
    </dgm:pt>
    <dgm:pt modelId="{F14983F7-3B1A-254A-848C-09F83069E34E}" type="parTrans" cxnId="{A95387AD-C3DC-0E45-98E4-806D28FCCE0A}">
      <dgm:prSet/>
      <dgm:spPr/>
      <dgm:t>
        <a:bodyPr/>
        <a:lstStyle/>
        <a:p>
          <a:endParaRPr lang="en-US"/>
        </a:p>
      </dgm:t>
    </dgm:pt>
    <dgm:pt modelId="{18BA2930-550A-5740-902A-D7829860A023}" type="sibTrans" cxnId="{A95387AD-C3DC-0E45-98E4-806D28FCCE0A}">
      <dgm:prSet/>
      <dgm:spPr/>
      <dgm:t>
        <a:bodyPr/>
        <a:lstStyle/>
        <a:p>
          <a:endParaRPr lang="en-US"/>
        </a:p>
      </dgm:t>
    </dgm:pt>
    <dgm:pt modelId="{04DB6355-E669-4242-95B9-8157A2BD9CC2}" type="pres">
      <dgm:prSet presAssocID="{5B6485F3-A4E9-1946-A1DF-DD99EB4F1B6C}" presName="Name0" presStyleCnt="0">
        <dgm:presLayoutVars>
          <dgm:dir/>
          <dgm:animLvl val="lvl"/>
          <dgm:resizeHandles val="exact"/>
        </dgm:presLayoutVars>
      </dgm:prSet>
      <dgm:spPr/>
    </dgm:pt>
    <dgm:pt modelId="{B9CD5F4C-D6B7-1340-9C34-3C695C1BEAED}" type="pres">
      <dgm:prSet presAssocID="{2CE8E9A9-72A2-D74B-B421-D1984B7A7FD4}" presName="Name8" presStyleCnt="0"/>
      <dgm:spPr/>
    </dgm:pt>
    <dgm:pt modelId="{A3C30F3E-3980-D349-BAB8-AFA6B5AFC5EF}" type="pres">
      <dgm:prSet presAssocID="{2CE8E9A9-72A2-D74B-B421-D1984B7A7FD4}" presName="level" presStyleLbl="node1" presStyleIdx="0" presStyleCnt="5">
        <dgm:presLayoutVars>
          <dgm:chMax val="1"/>
          <dgm:bulletEnabled val="1"/>
        </dgm:presLayoutVars>
      </dgm:prSet>
      <dgm:spPr/>
      <dgm:t>
        <a:bodyPr/>
        <a:lstStyle/>
        <a:p>
          <a:endParaRPr lang="en-US"/>
        </a:p>
      </dgm:t>
    </dgm:pt>
    <dgm:pt modelId="{A7763C61-818D-5C4B-A4B1-A293EC8F9E50}" type="pres">
      <dgm:prSet presAssocID="{2CE8E9A9-72A2-D74B-B421-D1984B7A7FD4}" presName="levelTx" presStyleLbl="revTx" presStyleIdx="0" presStyleCnt="0">
        <dgm:presLayoutVars>
          <dgm:chMax val="1"/>
          <dgm:bulletEnabled val="1"/>
        </dgm:presLayoutVars>
      </dgm:prSet>
      <dgm:spPr/>
      <dgm:t>
        <a:bodyPr/>
        <a:lstStyle/>
        <a:p>
          <a:endParaRPr lang="en-US"/>
        </a:p>
      </dgm:t>
    </dgm:pt>
    <dgm:pt modelId="{5B7F69A1-3A9C-E545-B890-7CF020878C63}" type="pres">
      <dgm:prSet presAssocID="{85F56F9A-07CC-8E4B-9107-15BAEA04ECAF}" presName="Name8" presStyleCnt="0"/>
      <dgm:spPr/>
    </dgm:pt>
    <dgm:pt modelId="{BA14EA0C-C584-C349-A968-9475AC293B0F}" type="pres">
      <dgm:prSet presAssocID="{85F56F9A-07CC-8E4B-9107-15BAEA04ECAF}" presName="level" presStyleLbl="node1" presStyleIdx="1" presStyleCnt="5">
        <dgm:presLayoutVars>
          <dgm:chMax val="1"/>
          <dgm:bulletEnabled val="1"/>
        </dgm:presLayoutVars>
      </dgm:prSet>
      <dgm:spPr/>
      <dgm:t>
        <a:bodyPr/>
        <a:lstStyle/>
        <a:p>
          <a:endParaRPr lang="en-US"/>
        </a:p>
      </dgm:t>
    </dgm:pt>
    <dgm:pt modelId="{6554D1DE-E9D7-244F-B4A6-02493EEADC2A}" type="pres">
      <dgm:prSet presAssocID="{85F56F9A-07CC-8E4B-9107-15BAEA04ECAF}" presName="levelTx" presStyleLbl="revTx" presStyleIdx="0" presStyleCnt="0">
        <dgm:presLayoutVars>
          <dgm:chMax val="1"/>
          <dgm:bulletEnabled val="1"/>
        </dgm:presLayoutVars>
      </dgm:prSet>
      <dgm:spPr/>
      <dgm:t>
        <a:bodyPr/>
        <a:lstStyle/>
        <a:p>
          <a:endParaRPr lang="en-US"/>
        </a:p>
      </dgm:t>
    </dgm:pt>
    <dgm:pt modelId="{2E7D5C3F-54EC-0D49-A7A5-780E9BB71EB1}" type="pres">
      <dgm:prSet presAssocID="{08224B89-6135-5849-B3F9-CCF3E1F4701A}" presName="Name8" presStyleCnt="0"/>
      <dgm:spPr/>
    </dgm:pt>
    <dgm:pt modelId="{0005933C-B371-D548-928E-579FF84D038B}" type="pres">
      <dgm:prSet presAssocID="{08224B89-6135-5849-B3F9-CCF3E1F4701A}" presName="level" presStyleLbl="node1" presStyleIdx="2" presStyleCnt="5">
        <dgm:presLayoutVars>
          <dgm:chMax val="1"/>
          <dgm:bulletEnabled val="1"/>
        </dgm:presLayoutVars>
      </dgm:prSet>
      <dgm:spPr/>
      <dgm:t>
        <a:bodyPr/>
        <a:lstStyle/>
        <a:p>
          <a:endParaRPr lang="en-US"/>
        </a:p>
      </dgm:t>
    </dgm:pt>
    <dgm:pt modelId="{8C4F0728-8346-9B42-BD4A-D079294E6CDB}" type="pres">
      <dgm:prSet presAssocID="{08224B89-6135-5849-B3F9-CCF3E1F4701A}" presName="levelTx" presStyleLbl="revTx" presStyleIdx="0" presStyleCnt="0">
        <dgm:presLayoutVars>
          <dgm:chMax val="1"/>
          <dgm:bulletEnabled val="1"/>
        </dgm:presLayoutVars>
      </dgm:prSet>
      <dgm:spPr/>
      <dgm:t>
        <a:bodyPr/>
        <a:lstStyle/>
        <a:p>
          <a:endParaRPr lang="en-US"/>
        </a:p>
      </dgm:t>
    </dgm:pt>
    <dgm:pt modelId="{1512F0F6-0DFB-7845-A642-B6EB130E626F}" type="pres">
      <dgm:prSet presAssocID="{57781EFF-6B00-0943-8CA4-7AC2DC598642}" presName="Name8" presStyleCnt="0"/>
      <dgm:spPr/>
    </dgm:pt>
    <dgm:pt modelId="{AD9C36C3-0525-2543-BEC8-DADEADD5A8ED}" type="pres">
      <dgm:prSet presAssocID="{57781EFF-6B00-0943-8CA4-7AC2DC598642}" presName="level" presStyleLbl="node1" presStyleIdx="3" presStyleCnt="5">
        <dgm:presLayoutVars>
          <dgm:chMax val="1"/>
          <dgm:bulletEnabled val="1"/>
        </dgm:presLayoutVars>
      </dgm:prSet>
      <dgm:spPr/>
      <dgm:t>
        <a:bodyPr/>
        <a:lstStyle/>
        <a:p>
          <a:endParaRPr lang="en-US"/>
        </a:p>
      </dgm:t>
    </dgm:pt>
    <dgm:pt modelId="{C10EF5EC-C628-3A49-B0FB-58D4DBB0B3CF}" type="pres">
      <dgm:prSet presAssocID="{57781EFF-6B00-0943-8CA4-7AC2DC598642}" presName="levelTx" presStyleLbl="revTx" presStyleIdx="0" presStyleCnt="0">
        <dgm:presLayoutVars>
          <dgm:chMax val="1"/>
          <dgm:bulletEnabled val="1"/>
        </dgm:presLayoutVars>
      </dgm:prSet>
      <dgm:spPr/>
      <dgm:t>
        <a:bodyPr/>
        <a:lstStyle/>
        <a:p>
          <a:endParaRPr lang="en-US"/>
        </a:p>
      </dgm:t>
    </dgm:pt>
    <dgm:pt modelId="{6BF0FD6C-E9B8-3848-8FFD-35116DBE0662}" type="pres">
      <dgm:prSet presAssocID="{2F4D0BBF-B630-AE47-B43A-CF81203B99A9}" presName="Name8" presStyleCnt="0"/>
      <dgm:spPr/>
    </dgm:pt>
    <dgm:pt modelId="{54DF335E-63FF-6147-96C0-2723FD509D3E}" type="pres">
      <dgm:prSet presAssocID="{2F4D0BBF-B630-AE47-B43A-CF81203B99A9}" presName="level" presStyleLbl="node1" presStyleIdx="4" presStyleCnt="5">
        <dgm:presLayoutVars>
          <dgm:chMax val="1"/>
          <dgm:bulletEnabled val="1"/>
        </dgm:presLayoutVars>
      </dgm:prSet>
      <dgm:spPr/>
      <dgm:t>
        <a:bodyPr/>
        <a:lstStyle/>
        <a:p>
          <a:endParaRPr lang="en-US"/>
        </a:p>
      </dgm:t>
    </dgm:pt>
    <dgm:pt modelId="{98EB0FA9-573D-BA47-B1DB-BDFA9AE97AF7}" type="pres">
      <dgm:prSet presAssocID="{2F4D0BBF-B630-AE47-B43A-CF81203B99A9}" presName="levelTx" presStyleLbl="revTx" presStyleIdx="0" presStyleCnt="0">
        <dgm:presLayoutVars>
          <dgm:chMax val="1"/>
          <dgm:bulletEnabled val="1"/>
        </dgm:presLayoutVars>
      </dgm:prSet>
      <dgm:spPr/>
      <dgm:t>
        <a:bodyPr/>
        <a:lstStyle/>
        <a:p>
          <a:endParaRPr lang="en-US"/>
        </a:p>
      </dgm:t>
    </dgm:pt>
  </dgm:ptLst>
  <dgm:cxnLst>
    <dgm:cxn modelId="{A95387AD-C3DC-0E45-98E4-806D28FCCE0A}" srcId="{5B6485F3-A4E9-1946-A1DF-DD99EB4F1B6C}" destId="{2F4D0BBF-B630-AE47-B43A-CF81203B99A9}" srcOrd="4" destOrd="0" parTransId="{F14983F7-3B1A-254A-848C-09F83069E34E}" sibTransId="{18BA2930-550A-5740-902A-D7829860A023}"/>
    <dgm:cxn modelId="{55073E5A-F115-A741-A30C-621D5962CEF3}" srcId="{5B6485F3-A4E9-1946-A1DF-DD99EB4F1B6C}" destId="{08224B89-6135-5849-B3F9-CCF3E1F4701A}" srcOrd="2" destOrd="0" parTransId="{5BF53A4F-AB0D-FF42-9239-B68F719DE0B9}" sibTransId="{72F7B623-CC23-E141-B3F9-19DF6DEF7955}"/>
    <dgm:cxn modelId="{E7974258-1FE4-2E41-BE79-6F33D0902C42}" type="presOf" srcId="{08224B89-6135-5849-B3F9-CCF3E1F4701A}" destId="{8C4F0728-8346-9B42-BD4A-D079294E6CDB}" srcOrd="1" destOrd="0" presId="urn:microsoft.com/office/officeart/2005/8/layout/pyramid1"/>
    <dgm:cxn modelId="{2DB6454D-5D8B-1042-9E7A-0134F5B22608}" srcId="{5B6485F3-A4E9-1946-A1DF-DD99EB4F1B6C}" destId="{85F56F9A-07CC-8E4B-9107-15BAEA04ECAF}" srcOrd="1" destOrd="0" parTransId="{F27BDCDB-CFD6-714E-963C-641C6715E7CA}" sibTransId="{953281D7-079B-4349-9B85-C77052DD8ED3}"/>
    <dgm:cxn modelId="{2FA5E103-0B2D-7E48-AFED-05E2DA38AF62}" type="presOf" srcId="{2F4D0BBF-B630-AE47-B43A-CF81203B99A9}" destId="{54DF335E-63FF-6147-96C0-2723FD509D3E}" srcOrd="0" destOrd="0" presId="urn:microsoft.com/office/officeart/2005/8/layout/pyramid1"/>
    <dgm:cxn modelId="{C1BEBCB9-DE23-7D4E-9DE6-B607D57A0AA3}" type="presOf" srcId="{85F56F9A-07CC-8E4B-9107-15BAEA04ECAF}" destId="{6554D1DE-E9D7-244F-B4A6-02493EEADC2A}" srcOrd="1" destOrd="0" presId="urn:microsoft.com/office/officeart/2005/8/layout/pyramid1"/>
    <dgm:cxn modelId="{67FE7ECC-1FA8-244F-958A-A5DE0801A743}" type="presOf" srcId="{08224B89-6135-5849-B3F9-CCF3E1F4701A}" destId="{0005933C-B371-D548-928E-579FF84D038B}" srcOrd="0" destOrd="0" presId="urn:microsoft.com/office/officeart/2005/8/layout/pyramid1"/>
    <dgm:cxn modelId="{4CF16523-1489-324B-BA78-A124575E4C3A}" type="presOf" srcId="{2F4D0BBF-B630-AE47-B43A-CF81203B99A9}" destId="{98EB0FA9-573D-BA47-B1DB-BDFA9AE97AF7}" srcOrd="1" destOrd="0" presId="urn:microsoft.com/office/officeart/2005/8/layout/pyramid1"/>
    <dgm:cxn modelId="{4F5A9D59-4551-B744-BA48-146CFC24CB0B}" srcId="{5B6485F3-A4E9-1946-A1DF-DD99EB4F1B6C}" destId="{2CE8E9A9-72A2-D74B-B421-D1984B7A7FD4}" srcOrd="0" destOrd="0" parTransId="{620BCC8D-4A89-2341-83AA-748A72946C7B}" sibTransId="{FE58D14F-42AF-C84F-85BE-2B89CAA4FFFB}"/>
    <dgm:cxn modelId="{15210192-498F-954C-9AF5-CEA40B37C883}" type="presOf" srcId="{2CE8E9A9-72A2-D74B-B421-D1984B7A7FD4}" destId="{A3C30F3E-3980-D349-BAB8-AFA6B5AFC5EF}" srcOrd="0" destOrd="0" presId="urn:microsoft.com/office/officeart/2005/8/layout/pyramid1"/>
    <dgm:cxn modelId="{785823B9-C480-5C41-AC88-FA2B394395AC}" type="presOf" srcId="{57781EFF-6B00-0943-8CA4-7AC2DC598642}" destId="{AD9C36C3-0525-2543-BEC8-DADEADD5A8ED}" srcOrd="0" destOrd="0" presId="urn:microsoft.com/office/officeart/2005/8/layout/pyramid1"/>
    <dgm:cxn modelId="{C65B5A60-AA51-E74F-A4D3-D6883A60E558}" type="presOf" srcId="{5B6485F3-A4E9-1946-A1DF-DD99EB4F1B6C}" destId="{04DB6355-E669-4242-95B9-8157A2BD9CC2}" srcOrd="0" destOrd="0" presId="urn:microsoft.com/office/officeart/2005/8/layout/pyramid1"/>
    <dgm:cxn modelId="{D27F789B-C21F-2048-BAF4-A80087178AD0}" type="presOf" srcId="{57781EFF-6B00-0943-8CA4-7AC2DC598642}" destId="{C10EF5EC-C628-3A49-B0FB-58D4DBB0B3CF}" srcOrd="1" destOrd="0" presId="urn:microsoft.com/office/officeart/2005/8/layout/pyramid1"/>
    <dgm:cxn modelId="{9159D76D-FAA3-DB46-8413-679D4EA60845}" srcId="{5B6485F3-A4E9-1946-A1DF-DD99EB4F1B6C}" destId="{57781EFF-6B00-0943-8CA4-7AC2DC598642}" srcOrd="3" destOrd="0" parTransId="{7BF0D0B5-8060-434C-BA65-3DF4BF1DD2DE}" sibTransId="{25C6D664-4A1C-A141-89E2-8725DAA2F3FE}"/>
    <dgm:cxn modelId="{BC0A4C14-0E81-F44B-B33A-18DCF33181CF}" type="presOf" srcId="{2CE8E9A9-72A2-D74B-B421-D1984B7A7FD4}" destId="{A7763C61-818D-5C4B-A4B1-A293EC8F9E50}" srcOrd="1" destOrd="0" presId="urn:microsoft.com/office/officeart/2005/8/layout/pyramid1"/>
    <dgm:cxn modelId="{FB76CCB4-668C-064E-8ACE-147C9D51D1B7}" type="presOf" srcId="{85F56F9A-07CC-8E4B-9107-15BAEA04ECAF}" destId="{BA14EA0C-C584-C349-A968-9475AC293B0F}" srcOrd="0" destOrd="0" presId="urn:microsoft.com/office/officeart/2005/8/layout/pyramid1"/>
    <dgm:cxn modelId="{5B9438A8-E78B-6944-A3AC-0AC2D26F6F5A}" type="presParOf" srcId="{04DB6355-E669-4242-95B9-8157A2BD9CC2}" destId="{B9CD5F4C-D6B7-1340-9C34-3C695C1BEAED}" srcOrd="0" destOrd="0" presId="urn:microsoft.com/office/officeart/2005/8/layout/pyramid1"/>
    <dgm:cxn modelId="{A2C234C6-539F-3842-8F7A-63479CDABD01}" type="presParOf" srcId="{B9CD5F4C-D6B7-1340-9C34-3C695C1BEAED}" destId="{A3C30F3E-3980-D349-BAB8-AFA6B5AFC5EF}" srcOrd="0" destOrd="0" presId="urn:microsoft.com/office/officeart/2005/8/layout/pyramid1"/>
    <dgm:cxn modelId="{C0A35E26-8A6F-5846-8194-9BD7597FA0D8}" type="presParOf" srcId="{B9CD5F4C-D6B7-1340-9C34-3C695C1BEAED}" destId="{A7763C61-818D-5C4B-A4B1-A293EC8F9E50}" srcOrd="1" destOrd="0" presId="urn:microsoft.com/office/officeart/2005/8/layout/pyramid1"/>
    <dgm:cxn modelId="{96021415-25DD-F943-B482-3816D135721D}" type="presParOf" srcId="{04DB6355-E669-4242-95B9-8157A2BD9CC2}" destId="{5B7F69A1-3A9C-E545-B890-7CF020878C63}" srcOrd="1" destOrd="0" presId="urn:microsoft.com/office/officeart/2005/8/layout/pyramid1"/>
    <dgm:cxn modelId="{329A168B-2ADB-7A45-8EF4-04D4BE6D25B7}" type="presParOf" srcId="{5B7F69A1-3A9C-E545-B890-7CF020878C63}" destId="{BA14EA0C-C584-C349-A968-9475AC293B0F}" srcOrd="0" destOrd="0" presId="urn:microsoft.com/office/officeart/2005/8/layout/pyramid1"/>
    <dgm:cxn modelId="{CC093F8D-FACA-AE41-8FAA-E410774A253E}" type="presParOf" srcId="{5B7F69A1-3A9C-E545-B890-7CF020878C63}" destId="{6554D1DE-E9D7-244F-B4A6-02493EEADC2A}" srcOrd="1" destOrd="0" presId="urn:microsoft.com/office/officeart/2005/8/layout/pyramid1"/>
    <dgm:cxn modelId="{81A60F02-899A-B54D-B220-607000D3ECE4}" type="presParOf" srcId="{04DB6355-E669-4242-95B9-8157A2BD9CC2}" destId="{2E7D5C3F-54EC-0D49-A7A5-780E9BB71EB1}" srcOrd="2" destOrd="0" presId="urn:microsoft.com/office/officeart/2005/8/layout/pyramid1"/>
    <dgm:cxn modelId="{C4182311-5E02-1C41-9703-B7787E4F83CD}" type="presParOf" srcId="{2E7D5C3F-54EC-0D49-A7A5-780E9BB71EB1}" destId="{0005933C-B371-D548-928E-579FF84D038B}" srcOrd="0" destOrd="0" presId="urn:microsoft.com/office/officeart/2005/8/layout/pyramid1"/>
    <dgm:cxn modelId="{90C06951-8268-6C42-AF74-C3DC4F6D6DF9}" type="presParOf" srcId="{2E7D5C3F-54EC-0D49-A7A5-780E9BB71EB1}" destId="{8C4F0728-8346-9B42-BD4A-D079294E6CDB}" srcOrd="1" destOrd="0" presId="urn:microsoft.com/office/officeart/2005/8/layout/pyramid1"/>
    <dgm:cxn modelId="{E40A601F-E24C-034C-9E7F-5C5038A30C81}" type="presParOf" srcId="{04DB6355-E669-4242-95B9-8157A2BD9CC2}" destId="{1512F0F6-0DFB-7845-A642-B6EB130E626F}" srcOrd="3" destOrd="0" presId="urn:microsoft.com/office/officeart/2005/8/layout/pyramid1"/>
    <dgm:cxn modelId="{41DCEAAA-38F3-A548-94AF-F67060AFDA79}" type="presParOf" srcId="{1512F0F6-0DFB-7845-A642-B6EB130E626F}" destId="{AD9C36C3-0525-2543-BEC8-DADEADD5A8ED}" srcOrd="0" destOrd="0" presId="urn:microsoft.com/office/officeart/2005/8/layout/pyramid1"/>
    <dgm:cxn modelId="{4ADF2358-7335-A541-B7CF-5F6C7703A84F}" type="presParOf" srcId="{1512F0F6-0DFB-7845-A642-B6EB130E626F}" destId="{C10EF5EC-C628-3A49-B0FB-58D4DBB0B3CF}" srcOrd="1" destOrd="0" presId="urn:microsoft.com/office/officeart/2005/8/layout/pyramid1"/>
    <dgm:cxn modelId="{038118E5-79AE-9D4F-9FD8-5E56D73B0EEC}" type="presParOf" srcId="{04DB6355-E669-4242-95B9-8157A2BD9CC2}" destId="{6BF0FD6C-E9B8-3848-8FFD-35116DBE0662}" srcOrd="4" destOrd="0" presId="urn:microsoft.com/office/officeart/2005/8/layout/pyramid1"/>
    <dgm:cxn modelId="{E3135633-CAC8-DE4D-BECA-EA267CDECE0C}" type="presParOf" srcId="{6BF0FD6C-E9B8-3848-8FFD-35116DBE0662}" destId="{54DF335E-63FF-6147-96C0-2723FD509D3E}" srcOrd="0" destOrd="0" presId="urn:microsoft.com/office/officeart/2005/8/layout/pyramid1"/>
    <dgm:cxn modelId="{F6192B6A-B494-324B-9902-A70DDEC9E26A}" type="presParOf" srcId="{6BF0FD6C-E9B8-3848-8FFD-35116DBE0662}" destId="{98EB0FA9-573D-BA47-B1DB-BDFA9AE97AF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6485F3-A4E9-1946-A1DF-DD99EB4F1B6C}" type="doc">
      <dgm:prSet loTypeId="urn:microsoft.com/office/officeart/2005/8/layout/pyramid1" loCatId="" qsTypeId="urn:microsoft.com/office/officeart/2005/8/quickstyle/simple2" qsCatId="simple" csTypeId="urn:microsoft.com/office/officeart/2005/8/colors/accent0_1" csCatId="mainScheme" phldr="1"/>
      <dgm:spPr/>
    </dgm:pt>
    <dgm:pt modelId="{85F56F9A-07CC-8E4B-9107-15BAEA04ECAF}">
      <dgm:prSet phldrT="[Text]"/>
      <dgm:spPr/>
      <dgm:t>
        <a:bodyPr/>
        <a:lstStyle/>
        <a:p>
          <a:r>
            <a:rPr lang="en-US"/>
            <a:t> </a:t>
          </a:r>
        </a:p>
      </dgm:t>
    </dgm:pt>
    <dgm:pt modelId="{F27BDCDB-CFD6-714E-963C-641C6715E7CA}" type="parTrans" cxnId="{2DB6454D-5D8B-1042-9E7A-0134F5B22608}">
      <dgm:prSet/>
      <dgm:spPr/>
      <dgm:t>
        <a:bodyPr/>
        <a:lstStyle/>
        <a:p>
          <a:endParaRPr lang="en-US"/>
        </a:p>
      </dgm:t>
    </dgm:pt>
    <dgm:pt modelId="{953281D7-079B-4349-9B85-C77052DD8ED3}" type="sibTrans" cxnId="{2DB6454D-5D8B-1042-9E7A-0134F5B22608}">
      <dgm:prSet/>
      <dgm:spPr/>
      <dgm:t>
        <a:bodyPr/>
        <a:lstStyle/>
        <a:p>
          <a:endParaRPr lang="en-US"/>
        </a:p>
      </dgm:t>
    </dgm:pt>
    <dgm:pt modelId="{08224B89-6135-5849-B3F9-CCF3E1F4701A}">
      <dgm:prSet phldrT="[Text]"/>
      <dgm:spPr/>
      <dgm:t>
        <a:bodyPr/>
        <a:lstStyle/>
        <a:p>
          <a:r>
            <a:rPr lang="en-US"/>
            <a:t> </a:t>
          </a:r>
        </a:p>
      </dgm:t>
    </dgm:pt>
    <dgm:pt modelId="{5BF53A4F-AB0D-FF42-9239-B68F719DE0B9}" type="parTrans" cxnId="{55073E5A-F115-A741-A30C-621D5962CEF3}">
      <dgm:prSet/>
      <dgm:spPr/>
      <dgm:t>
        <a:bodyPr/>
        <a:lstStyle/>
        <a:p>
          <a:endParaRPr lang="en-US"/>
        </a:p>
      </dgm:t>
    </dgm:pt>
    <dgm:pt modelId="{72F7B623-CC23-E141-B3F9-19DF6DEF7955}" type="sibTrans" cxnId="{55073E5A-F115-A741-A30C-621D5962CEF3}">
      <dgm:prSet/>
      <dgm:spPr/>
      <dgm:t>
        <a:bodyPr/>
        <a:lstStyle/>
        <a:p>
          <a:endParaRPr lang="en-US"/>
        </a:p>
      </dgm:t>
    </dgm:pt>
    <dgm:pt modelId="{A7B6F4E5-BCB5-2344-B945-23E5F20B32D9}">
      <dgm:prSet phldrT="[Text]"/>
      <dgm:spPr/>
      <dgm:t>
        <a:bodyPr/>
        <a:lstStyle/>
        <a:p>
          <a:endParaRPr lang="en-US"/>
        </a:p>
      </dgm:t>
    </dgm:pt>
    <dgm:pt modelId="{80116F3D-8B5C-DB41-871C-560B28529FD9}" type="parTrans" cxnId="{669C8D8E-57AA-0E46-A9DF-AC7DB0E51ED7}">
      <dgm:prSet/>
      <dgm:spPr/>
      <dgm:t>
        <a:bodyPr/>
        <a:lstStyle/>
        <a:p>
          <a:endParaRPr lang="en-US"/>
        </a:p>
      </dgm:t>
    </dgm:pt>
    <dgm:pt modelId="{E7D885B1-6BF0-1049-8DC4-A2755D05896E}" type="sibTrans" cxnId="{669C8D8E-57AA-0E46-A9DF-AC7DB0E51ED7}">
      <dgm:prSet/>
      <dgm:spPr/>
      <dgm:t>
        <a:bodyPr/>
        <a:lstStyle/>
        <a:p>
          <a:endParaRPr lang="en-US"/>
        </a:p>
      </dgm:t>
    </dgm:pt>
    <dgm:pt modelId="{57781EFF-6B00-0943-8CA4-7AC2DC598642}">
      <dgm:prSet phldrT="[Text]"/>
      <dgm:spPr/>
      <dgm:t>
        <a:bodyPr/>
        <a:lstStyle/>
        <a:p>
          <a:endParaRPr lang="en-US"/>
        </a:p>
      </dgm:t>
    </dgm:pt>
    <dgm:pt modelId="{7BF0D0B5-8060-434C-BA65-3DF4BF1DD2DE}" type="parTrans" cxnId="{9159D76D-FAA3-DB46-8413-679D4EA60845}">
      <dgm:prSet/>
      <dgm:spPr/>
      <dgm:t>
        <a:bodyPr/>
        <a:lstStyle/>
        <a:p>
          <a:endParaRPr lang="en-US"/>
        </a:p>
      </dgm:t>
    </dgm:pt>
    <dgm:pt modelId="{25C6D664-4A1C-A141-89E2-8725DAA2F3FE}" type="sibTrans" cxnId="{9159D76D-FAA3-DB46-8413-679D4EA60845}">
      <dgm:prSet/>
      <dgm:spPr/>
      <dgm:t>
        <a:bodyPr/>
        <a:lstStyle/>
        <a:p>
          <a:endParaRPr lang="en-US"/>
        </a:p>
      </dgm:t>
    </dgm:pt>
    <dgm:pt modelId="{04DB6355-E669-4242-95B9-8157A2BD9CC2}" type="pres">
      <dgm:prSet presAssocID="{5B6485F3-A4E9-1946-A1DF-DD99EB4F1B6C}" presName="Name0" presStyleCnt="0">
        <dgm:presLayoutVars>
          <dgm:dir/>
          <dgm:animLvl val="lvl"/>
          <dgm:resizeHandles val="exact"/>
        </dgm:presLayoutVars>
      </dgm:prSet>
      <dgm:spPr/>
    </dgm:pt>
    <dgm:pt modelId="{5B7F69A1-3A9C-E545-B890-7CF020878C63}" type="pres">
      <dgm:prSet presAssocID="{85F56F9A-07CC-8E4B-9107-15BAEA04ECAF}" presName="Name8" presStyleCnt="0"/>
      <dgm:spPr/>
    </dgm:pt>
    <dgm:pt modelId="{BA14EA0C-C584-C349-A968-9475AC293B0F}" type="pres">
      <dgm:prSet presAssocID="{85F56F9A-07CC-8E4B-9107-15BAEA04ECAF}" presName="level" presStyleLbl="node1" presStyleIdx="0" presStyleCnt="4">
        <dgm:presLayoutVars>
          <dgm:chMax val="1"/>
          <dgm:bulletEnabled val="1"/>
        </dgm:presLayoutVars>
      </dgm:prSet>
      <dgm:spPr/>
      <dgm:t>
        <a:bodyPr/>
        <a:lstStyle/>
        <a:p>
          <a:endParaRPr lang="en-US"/>
        </a:p>
      </dgm:t>
    </dgm:pt>
    <dgm:pt modelId="{6554D1DE-E9D7-244F-B4A6-02493EEADC2A}" type="pres">
      <dgm:prSet presAssocID="{85F56F9A-07CC-8E4B-9107-15BAEA04ECAF}" presName="levelTx" presStyleLbl="revTx" presStyleIdx="0" presStyleCnt="0">
        <dgm:presLayoutVars>
          <dgm:chMax val="1"/>
          <dgm:bulletEnabled val="1"/>
        </dgm:presLayoutVars>
      </dgm:prSet>
      <dgm:spPr/>
      <dgm:t>
        <a:bodyPr/>
        <a:lstStyle/>
        <a:p>
          <a:endParaRPr lang="en-US"/>
        </a:p>
      </dgm:t>
    </dgm:pt>
    <dgm:pt modelId="{2E7D5C3F-54EC-0D49-A7A5-780E9BB71EB1}" type="pres">
      <dgm:prSet presAssocID="{08224B89-6135-5849-B3F9-CCF3E1F4701A}" presName="Name8" presStyleCnt="0"/>
      <dgm:spPr/>
    </dgm:pt>
    <dgm:pt modelId="{0005933C-B371-D548-928E-579FF84D038B}" type="pres">
      <dgm:prSet presAssocID="{08224B89-6135-5849-B3F9-CCF3E1F4701A}" presName="level" presStyleLbl="node1" presStyleIdx="1" presStyleCnt="4">
        <dgm:presLayoutVars>
          <dgm:chMax val="1"/>
          <dgm:bulletEnabled val="1"/>
        </dgm:presLayoutVars>
      </dgm:prSet>
      <dgm:spPr/>
      <dgm:t>
        <a:bodyPr/>
        <a:lstStyle/>
        <a:p>
          <a:endParaRPr lang="en-US"/>
        </a:p>
      </dgm:t>
    </dgm:pt>
    <dgm:pt modelId="{8C4F0728-8346-9B42-BD4A-D079294E6CDB}" type="pres">
      <dgm:prSet presAssocID="{08224B89-6135-5849-B3F9-CCF3E1F4701A}" presName="levelTx" presStyleLbl="revTx" presStyleIdx="0" presStyleCnt="0">
        <dgm:presLayoutVars>
          <dgm:chMax val="1"/>
          <dgm:bulletEnabled val="1"/>
        </dgm:presLayoutVars>
      </dgm:prSet>
      <dgm:spPr/>
      <dgm:t>
        <a:bodyPr/>
        <a:lstStyle/>
        <a:p>
          <a:endParaRPr lang="en-US"/>
        </a:p>
      </dgm:t>
    </dgm:pt>
    <dgm:pt modelId="{1512F0F6-0DFB-7845-A642-B6EB130E626F}" type="pres">
      <dgm:prSet presAssocID="{57781EFF-6B00-0943-8CA4-7AC2DC598642}" presName="Name8" presStyleCnt="0"/>
      <dgm:spPr/>
    </dgm:pt>
    <dgm:pt modelId="{AD9C36C3-0525-2543-BEC8-DADEADD5A8ED}" type="pres">
      <dgm:prSet presAssocID="{57781EFF-6B00-0943-8CA4-7AC2DC598642}" presName="level" presStyleLbl="node1" presStyleIdx="2" presStyleCnt="4">
        <dgm:presLayoutVars>
          <dgm:chMax val="1"/>
          <dgm:bulletEnabled val="1"/>
        </dgm:presLayoutVars>
      </dgm:prSet>
      <dgm:spPr/>
      <dgm:t>
        <a:bodyPr/>
        <a:lstStyle/>
        <a:p>
          <a:endParaRPr lang="en-US"/>
        </a:p>
      </dgm:t>
    </dgm:pt>
    <dgm:pt modelId="{C10EF5EC-C628-3A49-B0FB-58D4DBB0B3CF}" type="pres">
      <dgm:prSet presAssocID="{57781EFF-6B00-0943-8CA4-7AC2DC598642}" presName="levelTx" presStyleLbl="revTx" presStyleIdx="0" presStyleCnt="0">
        <dgm:presLayoutVars>
          <dgm:chMax val="1"/>
          <dgm:bulletEnabled val="1"/>
        </dgm:presLayoutVars>
      </dgm:prSet>
      <dgm:spPr/>
      <dgm:t>
        <a:bodyPr/>
        <a:lstStyle/>
        <a:p>
          <a:endParaRPr lang="en-US"/>
        </a:p>
      </dgm:t>
    </dgm:pt>
    <dgm:pt modelId="{D61E5EEB-DCB1-D149-8ADD-5FC58F45C894}" type="pres">
      <dgm:prSet presAssocID="{A7B6F4E5-BCB5-2344-B945-23E5F20B32D9}" presName="Name8" presStyleCnt="0"/>
      <dgm:spPr/>
    </dgm:pt>
    <dgm:pt modelId="{A1E4B6EC-75AF-AF42-9B2E-13CB48B0FAA2}" type="pres">
      <dgm:prSet presAssocID="{A7B6F4E5-BCB5-2344-B945-23E5F20B32D9}" presName="level" presStyleLbl="node1" presStyleIdx="3" presStyleCnt="4">
        <dgm:presLayoutVars>
          <dgm:chMax val="1"/>
          <dgm:bulletEnabled val="1"/>
        </dgm:presLayoutVars>
      </dgm:prSet>
      <dgm:spPr/>
      <dgm:t>
        <a:bodyPr/>
        <a:lstStyle/>
        <a:p>
          <a:endParaRPr lang="en-US"/>
        </a:p>
      </dgm:t>
    </dgm:pt>
    <dgm:pt modelId="{CD5D8862-DC7F-F243-8832-3B20CC53E69C}" type="pres">
      <dgm:prSet presAssocID="{A7B6F4E5-BCB5-2344-B945-23E5F20B32D9}" presName="levelTx" presStyleLbl="revTx" presStyleIdx="0" presStyleCnt="0">
        <dgm:presLayoutVars>
          <dgm:chMax val="1"/>
          <dgm:bulletEnabled val="1"/>
        </dgm:presLayoutVars>
      </dgm:prSet>
      <dgm:spPr/>
      <dgm:t>
        <a:bodyPr/>
        <a:lstStyle/>
        <a:p>
          <a:endParaRPr lang="en-US"/>
        </a:p>
      </dgm:t>
    </dgm:pt>
  </dgm:ptLst>
  <dgm:cxnLst>
    <dgm:cxn modelId="{55073E5A-F115-A741-A30C-621D5962CEF3}" srcId="{5B6485F3-A4E9-1946-A1DF-DD99EB4F1B6C}" destId="{08224B89-6135-5849-B3F9-CCF3E1F4701A}" srcOrd="1" destOrd="0" parTransId="{5BF53A4F-AB0D-FF42-9239-B68F719DE0B9}" sibTransId="{72F7B623-CC23-E141-B3F9-19DF6DEF7955}"/>
    <dgm:cxn modelId="{2DB6454D-5D8B-1042-9E7A-0134F5B22608}" srcId="{5B6485F3-A4E9-1946-A1DF-DD99EB4F1B6C}" destId="{85F56F9A-07CC-8E4B-9107-15BAEA04ECAF}" srcOrd="0" destOrd="0" parTransId="{F27BDCDB-CFD6-714E-963C-641C6715E7CA}" sibTransId="{953281D7-079B-4349-9B85-C77052DD8ED3}"/>
    <dgm:cxn modelId="{57785910-9CA6-C343-A70E-4A1011C29558}" type="presOf" srcId="{85F56F9A-07CC-8E4B-9107-15BAEA04ECAF}" destId="{6554D1DE-E9D7-244F-B4A6-02493EEADC2A}" srcOrd="1" destOrd="0" presId="urn:microsoft.com/office/officeart/2005/8/layout/pyramid1"/>
    <dgm:cxn modelId="{E045D28D-8C2C-0841-AD1A-96C7891B2B2F}" type="presOf" srcId="{57781EFF-6B00-0943-8CA4-7AC2DC598642}" destId="{AD9C36C3-0525-2543-BEC8-DADEADD5A8ED}" srcOrd="0" destOrd="0" presId="urn:microsoft.com/office/officeart/2005/8/layout/pyramid1"/>
    <dgm:cxn modelId="{669C8D8E-57AA-0E46-A9DF-AC7DB0E51ED7}" srcId="{5B6485F3-A4E9-1946-A1DF-DD99EB4F1B6C}" destId="{A7B6F4E5-BCB5-2344-B945-23E5F20B32D9}" srcOrd="3" destOrd="0" parTransId="{80116F3D-8B5C-DB41-871C-560B28529FD9}" sibTransId="{E7D885B1-6BF0-1049-8DC4-A2755D05896E}"/>
    <dgm:cxn modelId="{B2311BDB-6D7F-894E-A9CA-C04508B53BEA}" type="presOf" srcId="{85F56F9A-07CC-8E4B-9107-15BAEA04ECAF}" destId="{BA14EA0C-C584-C349-A968-9475AC293B0F}" srcOrd="0" destOrd="0" presId="urn:microsoft.com/office/officeart/2005/8/layout/pyramid1"/>
    <dgm:cxn modelId="{EDDCA821-A749-F34F-BE47-984DC375103D}" type="presOf" srcId="{08224B89-6135-5849-B3F9-CCF3E1F4701A}" destId="{8C4F0728-8346-9B42-BD4A-D079294E6CDB}" srcOrd="1" destOrd="0" presId="urn:microsoft.com/office/officeart/2005/8/layout/pyramid1"/>
    <dgm:cxn modelId="{5C2DCF39-43C0-7C40-A8E5-5DFF4ADD68FF}" type="presOf" srcId="{5B6485F3-A4E9-1946-A1DF-DD99EB4F1B6C}" destId="{04DB6355-E669-4242-95B9-8157A2BD9CC2}" srcOrd="0" destOrd="0" presId="urn:microsoft.com/office/officeart/2005/8/layout/pyramid1"/>
    <dgm:cxn modelId="{3C9C9B1C-B2B5-3C4B-97B2-36666EB75996}" type="presOf" srcId="{A7B6F4E5-BCB5-2344-B945-23E5F20B32D9}" destId="{A1E4B6EC-75AF-AF42-9B2E-13CB48B0FAA2}" srcOrd="0" destOrd="0" presId="urn:microsoft.com/office/officeart/2005/8/layout/pyramid1"/>
    <dgm:cxn modelId="{9E1A208D-5E34-C34E-91AA-DD6F6E6C05B6}" type="presOf" srcId="{A7B6F4E5-BCB5-2344-B945-23E5F20B32D9}" destId="{CD5D8862-DC7F-F243-8832-3B20CC53E69C}" srcOrd="1" destOrd="0" presId="urn:microsoft.com/office/officeart/2005/8/layout/pyramid1"/>
    <dgm:cxn modelId="{9159D76D-FAA3-DB46-8413-679D4EA60845}" srcId="{5B6485F3-A4E9-1946-A1DF-DD99EB4F1B6C}" destId="{57781EFF-6B00-0943-8CA4-7AC2DC598642}" srcOrd="2" destOrd="0" parTransId="{7BF0D0B5-8060-434C-BA65-3DF4BF1DD2DE}" sibTransId="{25C6D664-4A1C-A141-89E2-8725DAA2F3FE}"/>
    <dgm:cxn modelId="{394287F1-C48E-3942-9049-462867BF95F8}" type="presOf" srcId="{08224B89-6135-5849-B3F9-CCF3E1F4701A}" destId="{0005933C-B371-D548-928E-579FF84D038B}" srcOrd="0" destOrd="0" presId="urn:microsoft.com/office/officeart/2005/8/layout/pyramid1"/>
    <dgm:cxn modelId="{69A774E7-AF0A-2A4E-BE3F-F9AE096248B7}" type="presOf" srcId="{57781EFF-6B00-0943-8CA4-7AC2DC598642}" destId="{C10EF5EC-C628-3A49-B0FB-58D4DBB0B3CF}" srcOrd="1" destOrd="0" presId="urn:microsoft.com/office/officeart/2005/8/layout/pyramid1"/>
    <dgm:cxn modelId="{B2FB7480-A326-4B47-B084-966F0EF92B4E}" type="presParOf" srcId="{04DB6355-E669-4242-95B9-8157A2BD9CC2}" destId="{5B7F69A1-3A9C-E545-B890-7CF020878C63}" srcOrd="0" destOrd="0" presId="urn:microsoft.com/office/officeart/2005/8/layout/pyramid1"/>
    <dgm:cxn modelId="{058A5D9C-410C-A64F-98EE-E20784F8281D}" type="presParOf" srcId="{5B7F69A1-3A9C-E545-B890-7CF020878C63}" destId="{BA14EA0C-C584-C349-A968-9475AC293B0F}" srcOrd="0" destOrd="0" presId="urn:microsoft.com/office/officeart/2005/8/layout/pyramid1"/>
    <dgm:cxn modelId="{BBCB4840-1CB6-7049-9AE1-4E8D5C384715}" type="presParOf" srcId="{5B7F69A1-3A9C-E545-B890-7CF020878C63}" destId="{6554D1DE-E9D7-244F-B4A6-02493EEADC2A}" srcOrd="1" destOrd="0" presId="urn:microsoft.com/office/officeart/2005/8/layout/pyramid1"/>
    <dgm:cxn modelId="{F06E3BA8-C8F4-C34A-AE11-485C466C7C16}" type="presParOf" srcId="{04DB6355-E669-4242-95B9-8157A2BD9CC2}" destId="{2E7D5C3F-54EC-0D49-A7A5-780E9BB71EB1}" srcOrd="1" destOrd="0" presId="urn:microsoft.com/office/officeart/2005/8/layout/pyramid1"/>
    <dgm:cxn modelId="{FD2BCAC0-38FD-2743-9EF9-695863FEFBC0}" type="presParOf" srcId="{2E7D5C3F-54EC-0D49-A7A5-780E9BB71EB1}" destId="{0005933C-B371-D548-928E-579FF84D038B}" srcOrd="0" destOrd="0" presId="urn:microsoft.com/office/officeart/2005/8/layout/pyramid1"/>
    <dgm:cxn modelId="{6ED6273F-C45F-E84F-9A33-9E42BAB8A5F5}" type="presParOf" srcId="{2E7D5C3F-54EC-0D49-A7A5-780E9BB71EB1}" destId="{8C4F0728-8346-9B42-BD4A-D079294E6CDB}" srcOrd="1" destOrd="0" presId="urn:microsoft.com/office/officeart/2005/8/layout/pyramid1"/>
    <dgm:cxn modelId="{6BA3D0EA-EF7B-5B4C-A9EE-3C378757AACF}" type="presParOf" srcId="{04DB6355-E669-4242-95B9-8157A2BD9CC2}" destId="{1512F0F6-0DFB-7845-A642-B6EB130E626F}" srcOrd="2" destOrd="0" presId="urn:microsoft.com/office/officeart/2005/8/layout/pyramid1"/>
    <dgm:cxn modelId="{C183C700-6CF6-0F46-B65E-84EEADEE9238}" type="presParOf" srcId="{1512F0F6-0DFB-7845-A642-B6EB130E626F}" destId="{AD9C36C3-0525-2543-BEC8-DADEADD5A8ED}" srcOrd="0" destOrd="0" presId="urn:microsoft.com/office/officeart/2005/8/layout/pyramid1"/>
    <dgm:cxn modelId="{DC5FA87D-6504-EC47-8549-6556594E788A}" type="presParOf" srcId="{1512F0F6-0DFB-7845-A642-B6EB130E626F}" destId="{C10EF5EC-C628-3A49-B0FB-58D4DBB0B3CF}" srcOrd="1" destOrd="0" presId="urn:microsoft.com/office/officeart/2005/8/layout/pyramid1"/>
    <dgm:cxn modelId="{A96945AE-44EA-1044-96E4-F59662F338DF}" type="presParOf" srcId="{04DB6355-E669-4242-95B9-8157A2BD9CC2}" destId="{D61E5EEB-DCB1-D149-8ADD-5FC58F45C894}" srcOrd="3" destOrd="0" presId="urn:microsoft.com/office/officeart/2005/8/layout/pyramid1"/>
    <dgm:cxn modelId="{CB80C72C-4736-2944-BE19-F0E4B47A1098}" type="presParOf" srcId="{D61E5EEB-DCB1-D149-8ADD-5FC58F45C894}" destId="{A1E4B6EC-75AF-AF42-9B2E-13CB48B0FAA2}" srcOrd="0" destOrd="0" presId="urn:microsoft.com/office/officeart/2005/8/layout/pyramid1"/>
    <dgm:cxn modelId="{0851B713-BA29-9B4F-B02F-EAFFFD743F07}" type="presParOf" srcId="{D61E5EEB-DCB1-D149-8ADD-5FC58F45C894}" destId="{CD5D8862-DC7F-F243-8832-3B20CC53E69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30F3E-3980-D349-BAB8-AFA6B5AFC5EF}">
      <dsp:nvSpPr>
        <dsp:cNvPr id="0" name=""/>
        <dsp:cNvSpPr/>
      </dsp:nvSpPr>
      <dsp:spPr>
        <a:xfrm>
          <a:off x="3556160" y="0"/>
          <a:ext cx="1778080" cy="1033898"/>
        </a:xfrm>
        <a:prstGeom prst="trapezoid">
          <a:avLst>
            <a:gd name="adj" fmla="val 85989"/>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a:t> </a:t>
          </a:r>
        </a:p>
      </dsp:txBody>
      <dsp:txXfrm>
        <a:off x="3556160" y="0"/>
        <a:ext cx="1778080" cy="1033898"/>
      </dsp:txXfrm>
    </dsp:sp>
    <dsp:sp modelId="{BA14EA0C-C584-C349-A968-9475AC293B0F}">
      <dsp:nvSpPr>
        <dsp:cNvPr id="0" name=""/>
        <dsp:cNvSpPr/>
      </dsp:nvSpPr>
      <dsp:spPr>
        <a:xfrm>
          <a:off x="2667120" y="1033898"/>
          <a:ext cx="3556160" cy="1033898"/>
        </a:xfrm>
        <a:prstGeom prst="trapezoid">
          <a:avLst>
            <a:gd name="adj" fmla="val 85989"/>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a:t> </a:t>
          </a:r>
        </a:p>
      </dsp:txBody>
      <dsp:txXfrm>
        <a:off x="3289448" y="1033898"/>
        <a:ext cx="2311504" cy="1033898"/>
      </dsp:txXfrm>
    </dsp:sp>
    <dsp:sp modelId="{0005933C-B371-D548-928E-579FF84D038B}">
      <dsp:nvSpPr>
        <dsp:cNvPr id="0" name=""/>
        <dsp:cNvSpPr/>
      </dsp:nvSpPr>
      <dsp:spPr>
        <a:xfrm>
          <a:off x="1778080" y="2067797"/>
          <a:ext cx="5334240" cy="1033898"/>
        </a:xfrm>
        <a:prstGeom prst="trapezoid">
          <a:avLst>
            <a:gd name="adj" fmla="val 85989"/>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a:t> </a:t>
          </a:r>
        </a:p>
      </dsp:txBody>
      <dsp:txXfrm>
        <a:off x="2711572" y="2067797"/>
        <a:ext cx="3467256" cy="1033898"/>
      </dsp:txXfrm>
    </dsp:sp>
    <dsp:sp modelId="{AD9C36C3-0525-2543-BEC8-DADEADD5A8ED}">
      <dsp:nvSpPr>
        <dsp:cNvPr id="0" name=""/>
        <dsp:cNvSpPr/>
      </dsp:nvSpPr>
      <dsp:spPr>
        <a:xfrm>
          <a:off x="889040" y="3101695"/>
          <a:ext cx="7112320" cy="1033898"/>
        </a:xfrm>
        <a:prstGeom prst="trapezoid">
          <a:avLst>
            <a:gd name="adj" fmla="val 85989"/>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a:p>
      </dsp:txBody>
      <dsp:txXfrm>
        <a:off x="2133696" y="3101695"/>
        <a:ext cx="4623008" cy="1033898"/>
      </dsp:txXfrm>
    </dsp:sp>
    <dsp:sp modelId="{54DF335E-63FF-6147-96C0-2723FD509D3E}">
      <dsp:nvSpPr>
        <dsp:cNvPr id="0" name=""/>
        <dsp:cNvSpPr/>
      </dsp:nvSpPr>
      <dsp:spPr>
        <a:xfrm>
          <a:off x="0" y="4135594"/>
          <a:ext cx="8890401" cy="1033898"/>
        </a:xfrm>
        <a:prstGeom prst="trapezoid">
          <a:avLst>
            <a:gd name="adj" fmla="val 85989"/>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dirty="0"/>
        </a:p>
      </dsp:txBody>
      <dsp:txXfrm>
        <a:off x="1555820" y="4135594"/>
        <a:ext cx="5778760" cy="10338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4EA0C-C584-C349-A968-9475AC293B0F}">
      <dsp:nvSpPr>
        <dsp:cNvPr id="0" name=""/>
        <dsp:cNvSpPr/>
      </dsp:nvSpPr>
      <dsp:spPr>
        <a:xfrm>
          <a:off x="3333900" y="0"/>
          <a:ext cx="2222600" cy="1292373"/>
        </a:xfrm>
        <a:prstGeom prst="trapezoid">
          <a:avLst>
            <a:gd name="adj" fmla="val 85989"/>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a:t> </a:t>
          </a:r>
        </a:p>
      </dsp:txBody>
      <dsp:txXfrm>
        <a:off x="3333900" y="0"/>
        <a:ext cx="2222600" cy="1292373"/>
      </dsp:txXfrm>
    </dsp:sp>
    <dsp:sp modelId="{0005933C-B371-D548-928E-579FF84D038B}">
      <dsp:nvSpPr>
        <dsp:cNvPr id="0" name=""/>
        <dsp:cNvSpPr/>
      </dsp:nvSpPr>
      <dsp:spPr>
        <a:xfrm>
          <a:off x="2222600" y="1292373"/>
          <a:ext cx="4445200" cy="1292373"/>
        </a:xfrm>
        <a:prstGeom prst="trapezoid">
          <a:avLst>
            <a:gd name="adj" fmla="val 85989"/>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a:t> </a:t>
          </a:r>
        </a:p>
      </dsp:txBody>
      <dsp:txXfrm>
        <a:off x="3000510" y="1292373"/>
        <a:ext cx="2889380" cy="1292373"/>
      </dsp:txXfrm>
    </dsp:sp>
    <dsp:sp modelId="{AD9C36C3-0525-2543-BEC8-DADEADD5A8ED}">
      <dsp:nvSpPr>
        <dsp:cNvPr id="0" name=""/>
        <dsp:cNvSpPr/>
      </dsp:nvSpPr>
      <dsp:spPr>
        <a:xfrm>
          <a:off x="1111300" y="2584746"/>
          <a:ext cx="6667800" cy="1292373"/>
        </a:xfrm>
        <a:prstGeom prst="trapezoid">
          <a:avLst>
            <a:gd name="adj" fmla="val 85989"/>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2278165" y="2584746"/>
        <a:ext cx="4334070" cy="1292373"/>
      </dsp:txXfrm>
    </dsp:sp>
    <dsp:sp modelId="{A1E4B6EC-75AF-AF42-9B2E-13CB48B0FAA2}">
      <dsp:nvSpPr>
        <dsp:cNvPr id="0" name=""/>
        <dsp:cNvSpPr/>
      </dsp:nvSpPr>
      <dsp:spPr>
        <a:xfrm>
          <a:off x="0" y="3877119"/>
          <a:ext cx="8890401" cy="1292373"/>
        </a:xfrm>
        <a:prstGeom prst="trapezoid">
          <a:avLst>
            <a:gd name="adj" fmla="val 85989"/>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1555820" y="3877119"/>
        <a:ext cx="5778760" cy="129237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C308EC-2BDA-F54A-9D8A-892A075771DA}" type="datetimeFigureOut">
              <a:rPr lang="en-US" smtClean="0"/>
              <a:t>3/11/14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904B3F-B3FA-9D4F-A779-F27B415D77B4}" type="slidenum">
              <a:rPr lang="en-US" smtClean="0"/>
              <a:t>‹#›</a:t>
            </a:fld>
            <a:endParaRPr lang="en-US"/>
          </a:p>
        </p:txBody>
      </p:sp>
    </p:spTree>
    <p:extLst>
      <p:ext uri="{BB962C8B-B14F-4D97-AF65-F5344CB8AC3E}">
        <p14:creationId xmlns:p14="http://schemas.microsoft.com/office/powerpoint/2010/main" val="20924247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4B3F-B3FA-9D4F-A779-F27B415D77B4}" type="slidenum">
              <a:rPr lang="en-US" smtClean="0"/>
              <a:t>8</a:t>
            </a:fld>
            <a:endParaRPr lang="en-US"/>
          </a:p>
        </p:txBody>
      </p:sp>
    </p:spTree>
    <p:extLst>
      <p:ext uri="{BB962C8B-B14F-4D97-AF65-F5344CB8AC3E}">
        <p14:creationId xmlns:p14="http://schemas.microsoft.com/office/powerpoint/2010/main" val="1373835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B2E67-F912-544A-AF8F-44183678CC1A}"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19209-9212-B442-8316-27AE7DA4275F}" type="slidenum">
              <a:rPr lang="en-US" smtClean="0"/>
              <a:t>‹#›</a:t>
            </a:fld>
            <a:endParaRPr lang="en-US"/>
          </a:p>
        </p:txBody>
      </p:sp>
    </p:spTree>
    <p:extLst>
      <p:ext uri="{BB962C8B-B14F-4D97-AF65-F5344CB8AC3E}">
        <p14:creationId xmlns:p14="http://schemas.microsoft.com/office/powerpoint/2010/main" val="390322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B2E67-F912-544A-AF8F-44183678CC1A}"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19209-9212-B442-8316-27AE7DA4275F}" type="slidenum">
              <a:rPr lang="en-US" smtClean="0"/>
              <a:t>‹#›</a:t>
            </a:fld>
            <a:endParaRPr lang="en-US"/>
          </a:p>
        </p:txBody>
      </p:sp>
    </p:spTree>
    <p:extLst>
      <p:ext uri="{BB962C8B-B14F-4D97-AF65-F5344CB8AC3E}">
        <p14:creationId xmlns:p14="http://schemas.microsoft.com/office/powerpoint/2010/main" val="313541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B2E67-F912-544A-AF8F-44183678CC1A}"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19209-9212-B442-8316-27AE7DA4275F}" type="slidenum">
              <a:rPr lang="en-US" smtClean="0"/>
              <a:t>‹#›</a:t>
            </a:fld>
            <a:endParaRPr lang="en-US"/>
          </a:p>
        </p:txBody>
      </p:sp>
    </p:spTree>
    <p:extLst>
      <p:ext uri="{BB962C8B-B14F-4D97-AF65-F5344CB8AC3E}">
        <p14:creationId xmlns:p14="http://schemas.microsoft.com/office/powerpoint/2010/main" val="129622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B2E67-F912-544A-AF8F-44183678CC1A}"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19209-9212-B442-8316-27AE7DA4275F}" type="slidenum">
              <a:rPr lang="en-US" smtClean="0"/>
              <a:t>‹#›</a:t>
            </a:fld>
            <a:endParaRPr lang="en-US"/>
          </a:p>
        </p:txBody>
      </p:sp>
    </p:spTree>
    <p:extLst>
      <p:ext uri="{BB962C8B-B14F-4D97-AF65-F5344CB8AC3E}">
        <p14:creationId xmlns:p14="http://schemas.microsoft.com/office/powerpoint/2010/main" val="397383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B2E67-F912-544A-AF8F-44183678CC1A}"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19209-9212-B442-8316-27AE7DA4275F}" type="slidenum">
              <a:rPr lang="en-US" smtClean="0"/>
              <a:t>‹#›</a:t>
            </a:fld>
            <a:endParaRPr lang="en-US"/>
          </a:p>
        </p:txBody>
      </p:sp>
    </p:spTree>
    <p:extLst>
      <p:ext uri="{BB962C8B-B14F-4D97-AF65-F5344CB8AC3E}">
        <p14:creationId xmlns:p14="http://schemas.microsoft.com/office/powerpoint/2010/main" val="349611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B2E67-F912-544A-AF8F-44183678CC1A}" type="datetimeFigureOut">
              <a:rPr lang="en-US" smtClean="0"/>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19209-9212-B442-8316-27AE7DA4275F}" type="slidenum">
              <a:rPr lang="en-US" smtClean="0"/>
              <a:t>‹#›</a:t>
            </a:fld>
            <a:endParaRPr lang="en-US"/>
          </a:p>
        </p:txBody>
      </p:sp>
    </p:spTree>
    <p:extLst>
      <p:ext uri="{BB962C8B-B14F-4D97-AF65-F5344CB8AC3E}">
        <p14:creationId xmlns:p14="http://schemas.microsoft.com/office/powerpoint/2010/main" val="348464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B2E67-F912-544A-AF8F-44183678CC1A}" type="datetimeFigureOut">
              <a:rPr lang="en-US" smtClean="0"/>
              <a:t>3/11/14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719209-9212-B442-8316-27AE7DA4275F}" type="slidenum">
              <a:rPr lang="en-US" smtClean="0"/>
              <a:t>‹#›</a:t>
            </a:fld>
            <a:endParaRPr lang="en-US"/>
          </a:p>
        </p:txBody>
      </p:sp>
    </p:spTree>
    <p:extLst>
      <p:ext uri="{BB962C8B-B14F-4D97-AF65-F5344CB8AC3E}">
        <p14:creationId xmlns:p14="http://schemas.microsoft.com/office/powerpoint/2010/main" val="100859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B2E67-F912-544A-AF8F-44183678CC1A}" type="datetimeFigureOut">
              <a:rPr lang="en-US" smtClean="0"/>
              <a:t>3/11/14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719209-9212-B442-8316-27AE7DA4275F}" type="slidenum">
              <a:rPr lang="en-US" smtClean="0"/>
              <a:t>‹#›</a:t>
            </a:fld>
            <a:endParaRPr lang="en-US"/>
          </a:p>
        </p:txBody>
      </p:sp>
    </p:spTree>
    <p:extLst>
      <p:ext uri="{BB962C8B-B14F-4D97-AF65-F5344CB8AC3E}">
        <p14:creationId xmlns:p14="http://schemas.microsoft.com/office/powerpoint/2010/main" val="1366917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B2E67-F912-544A-AF8F-44183678CC1A}" type="datetimeFigureOut">
              <a:rPr lang="en-US" smtClean="0"/>
              <a:t>3/11/14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719209-9212-B442-8316-27AE7DA4275F}" type="slidenum">
              <a:rPr lang="en-US" smtClean="0"/>
              <a:t>‹#›</a:t>
            </a:fld>
            <a:endParaRPr lang="en-US"/>
          </a:p>
        </p:txBody>
      </p:sp>
    </p:spTree>
    <p:extLst>
      <p:ext uri="{BB962C8B-B14F-4D97-AF65-F5344CB8AC3E}">
        <p14:creationId xmlns:p14="http://schemas.microsoft.com/office/powerpoint/2010/main" val="247565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B2E67-F912-544A-AF8F-44183678CC1A}" type="datetimeFigureOut">
              <a:rPr lang="en-US" smtClean="0"/>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19209-9212-B442-8316-27AE7DA4275F}" type="slidenum">
              <a:rPr lang="en-US" smtClean="0"/>
              <a:t>‹#›</a:t>
            </a:fld>
            <a:endParaRPr lang="en-US"/>
          </a:p>
        </p:txBody>
      </p:sp>
    </p:spTree>
    <p:extLst>
      <p:ext uri="{BB962C8B-B14F-4D97-AF65-F5344CB8AC3E}">
        <p14:creationId xmlns:p14="http://schemas.microsoft.com/office/powerpoint/2010/main" val="3842542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B2E67-F912-544A-AF8F-44183678CC1A}" type="datetimeFigureOut">
              <a:rPr lang="en-US" smtClean="0"/>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19209-9212-B442-8316-27AE7DA4275F}" type="slidenum">
              <a:rPr lang="en-US" smtClean="0"/>
              <a:t>‹#›</a:t>
            </a:fld>
            <a:endParaRPr lang="en-US"/>
          </a:p>
        </p:txBody>
      </p:sp>
    </p:spTree>
    <p:extLst>
      <p:ext uri="{BB962C8B-B14F-4D97-AF65-F5344CB8AC3E}">
        <p14:creationId xmlns:p14="http://schemas.microsoft.com/office/powerpoint/2010/main" val="3430592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B2E67-F912-544A-AF8F-44183678CC1A}" type="datetimeFigureOut">
              <a:rPr lang="en-US" smtClean="0"/>
              <a:t>3/11/14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19209-9212-B442-8316-27AE7DA4275F}" type="slidenum">
              <a:rPr lang="en-US" smtClean="0"/>
              <a:t>‹#›</a:t>
            </a:fld>
            <a:endParaRPr lang="en-US"/>
          </a:p>
        </p:txBody>
      </p:sp>
    </p:spTree>
    <p:extLst>
      <p:ext uri="{BB962C8B-B14F-4D97-AF65-F5344CB8AC3E}">
        <p14:creationId xmlns:p14="http://schemas.microsoft.com/office/powerpoint/2010/main" val="1122084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6342" y="28596"/>
            <a:ext cx="5775940" cy="430887"/>
          </a:xfrm>
          <a:prstGeom prst="rect">
            <a:avLst/>
          </a:prstGeom>
          <a:noFill/>
        </p:spPr>
        <p:txBody>
          <a:bodyPr wrap="none" rtlCol="0">
            <a:spAutoFit/>
          </a:bodyPr>
          <a:lstStyle/>
          <a:p>
            <a:r>
              <a:rPr lang="en-US" sz="1100" dirty="0"/>
              <a:t>Name: _______________________________________________ Date:</a:t>
            </a:r>
            <a:r>
              <a:rPr lang="en-US" sz="1100" dirty="0" smtClean="0"/>
              <a:t>_____________________</a:t>
            </a:r>
            <a:endParaRPr lang="en-US" sz="1100" dirty="0"/>
          </a:p>
          <a:p>
            <a:r>
              <a:rPr lang="en-US" sz="1100" dirty="0"/>
              <a:t>Base Group Teacher: _____________________					  Lab: _________</a:t>
            </a:r>
            <a:r>
              <a:rPr lang="en-US" sz="1100" dirty="0" smtClean="0">
                <a:effectLst/>
              </a:rPr>
              <a:t> </a:t>
            </a:r>
            <a:endParaRPr lang="en-US" sz="1100" dirty="0"/>
          </a:p>
        </p:txBody>
      </p:sp>
      <p:sp>
        <p:nvSpPr>
          <p:cNvPr id="3" name="TextBox 2"/>
          <p:cNvSpPr txBox="1"/>
          <p:nvPr/>
        </p:nvSpPr>
        <p:spPr>
          <a:xfrm>
            <a:off x="351118" y="134471"/>
            <a:ext cx="7605059" cy="1754327"/>
          </a:xfrm>
          <a:prstGeom prst="rect">
            <a:avLst/>
          </a:prstGeom>
          <a:noFill/>
        </p:spPr>
        <p:txBody>
          <a:bodyPr wrap="square" rtlCol="0">
            <a:spAutoFit/>
          </a:bodyPr>
          <a:lstStyle/>
          <a:p>
            <a:r>
              <a:rPr lang="en-US" dirty="0" smtClean="0"/>
              <a:t>Week 11: Green Grow Packet</a:t>
            </a:r>
          </a:p>
          <a:p>
            <a:endParaRPr lang="en-US" dirty="0"/>
          </a:p>
          <a:p>
            <a:r>
              <a:rPr lang="en-US" dirty="0" smtClean="0"/>
              <a:t>Goal: I can understand how a genetically modified crop could affect a food web.</a:t>
            </a:r>
          </a:p>
          <a:p>
            <a:endParaRPr lang="en-US" dirty="0"/>
          </a:p>
          <a:p>
            <a:endParaRPr lang="en-US" dirty="0" smtClean="0"/>
          </a:p>
          <a:p>
            <a:endParaRPr lang="en-US" dirty="0"/>
          </a:p>
        </p:txBody>
      </p:sp>
      <p:sp>
        <p:nvSpPr>
          <p:cNvPr id="5" name="Round Same Side Corner Rectangle 4"/>
          <p:cNvSpPr/>
          <p:nvPr/>
        </p:nvSpPr>
        <p:spPr>
          <a:xfrm>
            <a:off x="149412" y="1255059"/>
            <a:ext cx="3914589" cy="2369435"/>
          </a:xfrm>
          <a:prstGeom prst="round2Same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Tasks: </a:t>
            </a:r>
          </a:p>
          <a:p>
            <a:pPr marL="342900" indent="-342900" algn="ctr">
              <a:buFontTx/>
              <a:buAutoNum type="arabicParenBoth"/>
            </a:pPr>
            <a:r>
              <a:rPr lang="en-US" sz="1200" dirty="0"/>
              <a:t>Read and annotate  “Green Genetics”</a:t>
            </a:r>
          </a:p>
          <a:p>
            <a:pPr marL="342900" indent="-342900" algn="ctr">
              <a:buAutoNum type="arabicParenBoth"/>
            </a:pPr>
            <a:endParaRPr lang="en-US" sz="1200" dirty="0" smtClean="0"/>
          </a:p>
          <a:p>
            <a:pPr marL="342900" indent="-342900" algn="ctr">
              <a:buAutoNum type="arabicParenBoth"/>
            </a:pPr>
            <a:r>
              <a:rPr lang="en-US" sz="1200" dirty="0" smtClean="0"/>
              <a:t>Transfer </a:t>
            </a:r>
            <a:r>
              <a:rPr lang="en-US" sz="1200" dirty="0"/>
              <a:t>your food web to the energy </a:t>
            </a:r>
            <a:r>
              <a:rPr lang="en-US" sz="1200" dirty="0" smtClean="0"/>
              <a:t>pyramid</a:t>
            </a:r>
          </a:p>
          <a:p>
            <a:pPr marL="342900" indent="-342900" algn="ctr">
              <a:buAutoNum type="arabicParenBoth"/>
            </a:pPr>
            <a:endParaRPr lang="en-US" sz="1200" dirty="0"/>
          </a:p>
          <a:p>
            <a:pPr marL="342900" indent="-342900" algn="ctr">
              <a:buAutoNum type="arabicParenBoth"/>
            </a:pPr>
            <a:r>
              <a:rPr lang="en-US" sz="1200" dirty="0" smtClean="0"/>
              <a:t>Predict </a:t>
            </a:r>
            <a:r>
              <a:rPr lang="en-US" sz="1200" dirty="0"/>
              <a:t>and explain the changes to your food </a:t>
            </a:r>
            <a:r>
              <a:rPr lang="en-US" sz="1200" dirty="0" smtClean="0"/>
              <a:t>web if </a:t>
            </a:r>
            <a:r>
              <a:rPr lang="en-US" sz="1200" i="1" dirty="0" smtClean="0"/>
              <a:t>Quick Grow Grass</a:t>
            </a:r>
            <a:r>
              <a:rPr lang="en-US" sz="1200" dirty="0" smtClean="0"/>
              <a:t> was used in your town</a:t>
            </a:r>
          </a:p>
          <a:p>
            <a:pPr algn="ctr"/>
            <a:endParaRPr lang="en-US" sz="1200" dirty="0"/>
          </a:p>
          <a:p>
            <a:pPr marL="342900" indent="-342900" algn="ctr">
              <a:buAutoNum type="arabicParenBoth"/>
            </a:pPr>
            <a:r>
              <a:rPr lang="en-US" sz="1200" dirty="0" smtClean="0"/>
              <a:t>Prepare your argument for or against Green Genetics coming to your town. </a:t>
            </a:r>
            <a:endParaRPr lang="en-US" sz="1200" dirty="0"/>
          </a:p>
        </p:txBody>
      </p:sp>
      <p:pic>
        <p:nvPicPr>
          <p:cNvPr id="7" name="Picture 6"/>
          <p:cNvPicPr/>
          <p:nvPr/>
        </p:nvPicPr>
        <p:blipFill rotWithShape="1">
          <a:blip r:embed="rId2">
            <a:extLst>
              <a:ext uri="{28A0092B-C50C-407E-A947-70E740481C1C}">
                <a14:useLocalDpi xmlns:a14="http://schemas.microsoft.com/office/drawing/2010/main" val="0"/>
              </a:ext>
            </a:extLst>
          </a:blip>
          <a:srcRect t="8706"/>
          <a:stretch/>
        </p:blipFill>
        <p:spPr bwMode="auto">
          <a:xfrm>
            <a:off x="4333517" y="1255059"/>
            <a:ext cx="4758765" cy="5288523"/>
          </a:xfrm>
          <a:prstGeom prst="rect">
            <a:avLst/>
          </a:prstGeom>
          <a:noFill/>
          <a:ln>
            <a:noFill/>
          </a:ln>
          <a:extLst>
            <a:ext uri="{53640926-AAD7-44d8-BBD7-CCE9431645EC}">
              <a14:shadowObscured xmlns:a14="http://schemas.microsoft.com/office/drawing/2010/main"/>
            </a:ext>
          </a:extLst>
        </p:spPr>
      </p:pic>
      <p:sp>
        <p:nvSpPr>
          <p:cNvPr id="8" name="Folded Corner 7"/>
          <p:cNvSpPr/>
          <p:nvPr/>
        </p:nvSpPr>
        <p:spPr>
          <a:xfrm>
            <a:off x="149412" y="3818729"/>
            <a:ext cx="4318000" cy="2919088"/>
          </a:xfrm>
          <a:prstGeom prst="foldedCorner">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smtClean="0"/>
          </a:p>
          <a:p>
            <a:pPr algn="ctr"/>
            <a:r>
              <a:rPr lang="en-US" sz="1200" dirty="0" smtClean="0"/>
              <a:t>Vocabulary</a:t>
            </a:r>
          </a:p>
          <a:p>
            <a:r>
              <a:rPr lang="en-US" sz="1200" b="1" dirty="0" smtClean="0"/>
              <a:t>Algae bloom: </a:t>
            </a:r>
            <a:r>
              <a:rPr lang="en-US" sz="1200" dirty="0" smtClean="0"/>
              <a:t>Where there is too much algae in a marine ecosystem.  It reduces the oxygen in the water and kills aquatic life.</a:t>
            </a:r>
          </a:p>
          <a:p>
            <a:endParaRPr lang="en-US" sz="1200" dirty="0" smtClean="0"/>
          </a:p>
          <a:p>
            <a:r>
              <a:rPr lang="en-US" sz="1200" b="1" dirty="0" smtClean="0"/>
              <a:t>Genetically modified</a:t>
            </a:r>
            <a:r>
              <a:rPr lang="en-US" sz="1200" dirty="0" smtClean="0"/>
              <a:t>: an organisms whose genes were purposefully changed so that the organism will have different traits. </a:t>
            </a:r>
          </a:p>
          <a:p>
            <a:endParaRPr lang="en-US" sz="1200" dirty="0"/>
          </a:p>
          <a:p>
            <a:r>
              <a:rPr lang="en-US" sz="1200" b="1" dirty="0" smtClean="0"/>
              <a:t>Native species</a:t>
            </a:r>
            <a:r>
              <a:rPr lang="en-US" sz="1200" dirty="0" smtClean="0"/>
              <a:t>: A species that naturally occurs in the ecosystem</a:t>
            </a:r>
          </a:p>
          <a:p>
            <a:endParaRPr lang="en-US" sz="1200" dirty="0"/>
          </a:p>
          <a:p>
            <a:r>
              <a:rPr lang="en-US" sz="1200" b="1" dirty="0" smtClean="0"/>
              <a:t>Invasive Species: </a:t>
            </a:r>
            <a:r>
              <a:rPr lang="en-US" sz="1200" dirty="0" smtClean="0"/>
              <a:t>a non-native species that can disrupt the ecological balance. </a:t>
            </a:r>
          </a:p>
        </p:txBody>
      </p:sp>
      <p:sp>
        <p:nvSpPr>
          <p:cNvPr id="6" name="TextBox 5"/>
          <p:cNvSpPr txBox="1"/>
          <p:nvPr/>
        </p:nvSpPr>
        <p:spPr>
          <a:xfrm>
            <a:off x="4064001" y="1131669"/>
            <a:ext cx="4377764" cy="646331"/>
          </a:xfrm>
          <a:prstGeom prst="rect">
            <a:avLst/>
          </a:prstGeom>
          <a:noFill/>
        </p:spPr>
        <p:txBody>
          <a:bodyPr wrap="square" rtlCol="0">
            <a:spAutoFit/>
          </a:bodyPr>
          <a:lstStyle/>
          <a:p>
            <a:r>
              <a:rPr lang="en-US" dirty="0" smtClean="0"/>
              <a:t>Do Now: </a:t>
            </a:r>
          </a:p>
          <a:p>
            <a:endParaRPr lang="en-US" dirty="0"/>
          </a:p>
        </p:txBody>
      </p:sp>
    </p:spTree>
    <p:extLst>
      <p:ext uri="{BB962C8B-B14F-4D97-AF65-F5344CB8AC3E}">
        <p14:creationId xmlns:p14="http://schemas.microsoft.com/office/powerpoint/2010/main" val="2526222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76815418"/>
              </p:ext>
            </p:extLst>
          </p:nvPr>
        </p:nvGraphicFramePr>
        <p:xfrm>
          <a:off x="433294" y="754529"/>
          <a:ext cx="8501531" cy="5308599"/>
        </p:xfrm>
        <a:graphic>
          <a:graphicData uri="http://schemas.openxmlformats.org/drawingml/2006/table">
            <a:tbl>
              <a:tblPr firstRow="1" bandRow="1">
                <a:tableStyleId>{5C22544A-7EE6-4342-B048-85BDC9FD1C3A}</a:tableStyleId>
              </a:tblPr>
              <a:tblGrid>
                <a:gridCol w="2615856"/>
                <a:gridCol w="2927321"/>
                <a:gridCol w="2958354"/>
              </a:tblGrid>
              <a:tr h="370840">
                <a:tc gridSpan="3">
                  <a:txBody>
                    <a:bodyPr/>
                    <a:lstStyle/>
                    <a:p>
                      <a:pPr algn="ctr"/>
                      <a:r>
                        <a:rPr lang="en-US" dirty="0" smtClean="0"/>
                        <a:t>Should “Green Genetics” build</a:t>
                      </a:r>
                      <a:r>
                        <a:rPr lang="en-US" baseline="0" dirty="0" smtClean="0"/>
                        <a:t> their lab and use their grass in our town?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38866">
                <a:tc>
                  <a:txBody>
                    <a:bodyPr/>
                    <a:lstStyle/>
                    <a:p>
                      <a:pPr>
                        <a:lnSpc>
                          <a:spcPct val="50000"/>
                        </a:lnSpc>
                      </a:pPr>
                      <a:r>
                        <a:rPr lang="en-US" dirty="0" smtClean="0"/>
                        <a:t>Claim </a:t>
                      </a:r>
                      <a:r>
                        <a:rPr lang="en-US" sz="1800" kern="1200" dirty="0" smtClean="0">
                          <a:solidFill>
                            <a:schemeClr val="dk1"/>
                          </a:solidFill>
                          <a:effectLst/>
                          <a:latin typeface="+mn-lt"/>
                          <a:ea typeface="+mn-ea"/>
                          <a:cs typeface="+mn-cs"/>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nSpc>
                          <a:spcPct val="50000"/>
                        </a:lnSpc>
                      </a:pPr>
                      <a:r>
                        <a:rPr lang="en-US" dirty="0" smtClean="0"/>
                        <a:t>Evidence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nSpc>
                          <a:spcPct val="50000"/>
                        </a:lnSpc>
                      </a:pPr>
                      <a:r>
                        <a:rPr lang="en-US" dirty="0" smtClean="0"/>
                        <a:t>Reasoning</a:t>
                      </a:r>
                    </a:p>
                    <a:p>
                      <a:pPr>
                        <a:lnSpc>
                          <a:spcPct val="50000"/>
                        </a:lnSpc>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(a statement about what you understand or a conclusion you have reached from an investigation)</a:t>
                      </a:r>
                      <a:r>
                        <a:rPr lang="en-US" sz="1200" dirty="0" smtClean="0">
                          <a:effectLst/>
                        </a:rPr>
                        <a:t> </a:t>
                      </a:r>
                      <a:endParaRPr lang="en-US" sz="12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(Observations, events, or statements that you have found that support a claim)</a:t>
                      </a:r>
                      <a:r>
                        <a:rPr lang="en-US" sz="1200" dirty="0" smtClean="0">
                          <a:effectLst/>
                        </a:rPr>
                        <a:t> </a:t>
                      </a:r>
                      <a:endParaRPr lang="en-US" sz="1200" dirty="0" smtClean="0"/>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t>
                      </a:r>
                      <a:r>
                        <a:rPr lang="en-US" sz="1200" kern="1200" dirty="0" smtClean="0">
                          <a:solidFill>
                            <a:schemeClr val="dk1"/>
                          </a:solidFill>
                          <a:effectLst/>
                          <a:latin typeface="+mn-lt"/>
                          <a:ea typeface="+mn-ea"/>
                          <a:cs typeface="+mn-cs"/>
                        </a:rPr>
                        <a:t>Explains how you connected the evidence or the science behind your claim)</a:t>
                      </a:r>
                      <a:r>
                        <a:rPr lang="en-US" sz="1200" dirty="0" smtClean="0">
                          <a:effectLst/>
                        </a:rPr>
                        <a:t> </a:t>
                      </a:r>
                      <a:endParaRPr lang="en-US" sz="1200" dirty="0" smtClean="0"/>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200" baseline="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1075366" y="129099"/>
            <a:ext cx="7590915" cy="369332"/>
          </a:xfrm>
          <a:prstGeom prst="rect">
            <a:avLst/>
          </a:prstGeom>
          <a:noFill/>
        </p:spPr>
        <p:txBody>
          <a:bodyPr wrap="none" rtlCol="0">
            <a:spAutoFit/>
          </a:bodyPr>
          <a:lstStyle/>
          <a:p>
            <a:r>
              <a:rPr lang="en-US" dirty="0" smtClean="0"/>
              <a:t>Fill out the chart below and write your argument down using the outline below. </a:t>
            </a:r>
            <a:endParaRPr lang="en-US" dirty="0"/>
          </a:p>
        </p:txBody>
      </p:sp>
    </p:spTree>
    <p:extLst>
      <p:ext uri="{BB962C8B-B14F-4D97-AF65-F5344CB8AC3E}">
        <p14:creationId xmlns:p14="http://schemas.microsoft.com/office/powerpoint/2010/main" val="3553981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940" y="691881"/>
            <a:ext cx="7351060" cy="5478422"/>
          </a:xfrm>
          <a:prstGeom prst="rect">
            <a:avLst/>
          </a:prstGeom>
        </p:spPr>
        <p:txBody>
          <a:bodyPr wrap="square">
            <a:spAutoFit/>
          </a:bodyPr>
          <a:lstStyle/>
          <a:p>
            <a:r>
              <a:rPr lang="en-US" sz="1400" b="1" dirty="0" smtClean="0"/>
              <a:t>Hook : </a:t>
            </a:r>
          </a:p>
          <a:p>
            <a:r>
              <a:rPr lang="en-US" sz="1400" dirty="0" smtClean="0"/>
              <a:t>_________________________________________________________________________________</a:t>
            </a:r>
            <a:endParaRPr lang="en-US" sz="1400" dirty="0"/>
          </a:p>
          <a:p>
            <a:r>
              <a:rPr lang="en-US" sz="1400" dirty="0" smtClean="0"/>
              <a:t>_________________________________________________________________________________</a:t>
            </a:r>
          </a:p>
          <a:p>
            <a:r>
              <a:rPr lang="en-US" sz="1400" dirty="0" smtClean="0"/>
              <a:t>_________________________________________________________________________________</a:t>
            </a:r>
            <a:endParaRPr lang="en-US" sz="1400" dirty="0"/>
          </a:p>
          <a:p>
            <a:r>
              <a:rPr lang="en-US" sz="1400" b="1" dirty="0" smtClean="0"/>
              <a:t>Claim </a:t>
            </a:r>
            <a:endParaRPr lang="en-US" sz="1400" dirty="0"/>
          </a:p>
          <a:p>
            <a:r>
              <a:rPr lang="en-US" sz="1400" dirty="0"/>
              <a:t>_________________________________________________________________________________</a:t>
            </a:r>
          </a:p>
          <a:p>
            <a:r>
              <a:rPr lang="en-US" sz="1400" dirty="0"/>
              <a:t>_________________________________________________________________________________</a:t>
            </a:r>
          </a:p>
          <a:p>
            <a:r>
              <a:rPr lang="en-US" sz="1400" dirty="0"/>
              <a:t>_________________________________________________________________________________</a:t>
            </a:r>
          </a:p>
          <a:p>
            <a:endParaRPr lang="en-US" sz="1400" b="1" dirty="0"/>
          </a:p>
          <a:p>
            <a:r>
              <a:rPr lang="en-US" sz="1400" b="1" dirty="0" smtClean="0"/>
              <a:t>Evidence </a:t>
            </a:r>
          </a:p>
          <a:p>
            <a:r>
              <a:rPr lang="en-US" sz="1400" dirty="0"/>
              <a:t>_________________________________________________________________________________</a:t>
            </a:r>
          </a:p>
          <a:p>
            <a:r>
              <a:rPr lang="en-US" sz="1400" dirty="0"/>
              <a:t>_________________________________________________________________________________</a:t>
            </a:r>
          </a:p>
          <a:p>
            <a:r>
              <a:rPr lang="en-US" sz="1400" dirty="0"/>
              <a:t>_________________________________________________________________________________</a:t>
            </a:r>
          </a:p>
          <a:p>
            <a:endParaRPr lang="en-US" sz="1400" dirty="0"/>
          </a:p>
          <a:p>
            <a:r>
              <a:rPr lang="en-US" sz="1400" b="1" dirty="0" smtClean="0"/>
              <a:t>Reasoning</a:t>
            </a:r>
          </a:p>
          <a:p>
            <a:r>
              <a:rPr lang="en-US" sz="1400" dirty="0" smtClean="0"/>
              <a:t>_________________________________________________________________________________</a:t>
            </a:r>
            <a:endParaRPr lang="en-US" sz="1400" dirty="0"/>
          </a:p>
          <a:p>
            <a:r>
              <a:rPr lang="en-US" sz="1400" dirty="0"/>
              <a:t>_________________________________________________________________________________</a:t>
            </a:r>
          </a:p>
          <a:p>
            <a:r>
              <a:rPr lang="en-US" sz="1400" dirty="0"/>
              <a:t>_________________________________________________________________________________</a:t>
            </a:r>
          </a:p>
          <a:p>
            <a:endParaRPr lang="en-US" sz="1400" b="1" dirty="0" smtClean="0"/>
          </a:p>
          <a:p>
            <a:r>
              <a:rPr lang="en-US" sz="1400" b="1" dirty="0" smtClean="0"/>
              <a:t>Closing </a:t>
            </a:r>
            <a:r>
              <a:rPr lang="en-US" sz="1400" b="1" dirty="0"/>
              <a:t>Statement:</a:t>
            </a:r>
            <a:r>
              <a:rPr lang="en-US" sz="1400" dirty="0"/>
              <a:t> </a:t>
            </a:r>
          </a:p>
          <a:p>
            <a:r>
              <a:rPr lang="en-US" sz="1400" dirty="0" smtClean="0"/>
              <a:t>________________________________________________________________________________</a:t>
            </a:r>
            <a:endParaRPr lang="en-US" sz="1400" dirty="0"/>
          </a:p>
          <a:p>
            <a:r>
              <a:rPr lang="en-US" sz="1400" dirty="0" smtClean="0"/>
              <a:t>________________________________________________________________________________</a:t>
            </a:r>
          </a:p>
          <a:p>
            <a:r>
              <a:rPr lang="en-US" sz="1400" dirty="0"/>
              <a:t>________________________________________________________________________________</a:t>
            </a:r>
          </a:p>
          <a:p>
            <a:r>
              <a:rPr lang="en-US" sz="1400" dirty="0"/>
              <a:t>________________________________________________________________________________</a:t>
            </a:r>
          </a:p>
          <a:p>
            <a:endParaRPr lang="en-US" sz="1400" dirty="0"/>
          </a:p>
        </p:txBody>
      </p:sp>
      <p:sp>
        <p:nvSpPr>
          <p:cNvPr id="3" name="Rectangle 2"/>
          <p:cNvSpPr/>
          <p:nvPr/>
        </p:nvSpPr>
        <p:spPr>
          <a:xfrm>
            <a:off x="558630" y="114715"/>
            <a:ext cx="6938105" cy="584776"/>
          </a:xfrm>
          <a:prstGeom prst="rect">
            <a:avLst/>
          </a:prstGeom>
          <a:noFill/>
        </p:spPr>
        <p:txBody>
          <a:bodyPr wrap="none" lIns="91440" tIns="45720" rIns="91440" bIns="45720">
            <a:spAutoFit/>
          </a:bodyPr>
          <a:lstStyle/>
          <a:p>
            <a:pPr algn="ctr"/>
            <a:r>
              <a:rPr lang="en-US" sz="1600" b="1" i="1" dirty="0"/>
              <a:t>Green </a:t>
            </a:r>
            <a:r>
              <a:rPr lang="en-US" sz="1600" b="1" i="1" dirty="0" smtClean="0"/>
              <a:t>Genetics Debate</a:t>
            </a:r>
            <a:r>
              <a:rPr lang="en-US" sz="1600" i="1" dirty="0" smtClean="0"/>
              <a:t>: </a:t>
            </a:r>
            <a:r>
              <a:rPr lang="en-US" sz="1600" i="1" dirty="0"/>
              <a:t>Should the company Green Genetics come to your town?  </a:t>
            </a:r>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1600" i="1" dirty="0" smtClean="0"/>
              <a:t> </a:t>
            </a:r>
            <a:endPar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663221" y="861412"/>
            <a:ext cx="1094030" cy="637884"/>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(Introduce the problem</a:t>
            </a:r>
            <a:r>
              <a:rPr lang="en-US" sz="1100" b="1" dirty="0" smtClean="0"/>
              <a:t>)</a:t>
            </a:r>
          </a:p>
          <a:p>
            <a:pPr algn="ctr"/>
            <a:endParaRPr lang="en-US" sz="1100" dirty="0"/>
          </a:p>
        </p:txBody>
      </p:sp>
      <p:sp>
        <p:nvSpPr>
          <p:cNvPr id="5" name="Rectangle 4"/>
          <p:cNvSpPr/>
          <p:nvPr/>
        </p:nvSpPr>
        <p:spPr>
          <a:xfrm>
            <a:off x="400088" y="1880399"/>
            <a:ext cx="1357163" cy="637884"/>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t>I claim… </a:t>
            </a:r>
          </a:p>
          <a:p>
            <a:pPr algn="ctr"/>
            <a:r>
              <a:rPr lang="en-US" sz="1100" b="1" dirty="0" smtClean="0"/>
              <a:t>I believe… </a:t>
            </a:r>
          </a:p>
          <a:p>
            <a:pPr algn="ctr"/>
            <a:endParaRPr lang="en-US" sz="1100" dirty="0"/>
          </a:p>
        </p:txBody>
      </p:sp>
      <p:sp>
        <p:nvSpPr>
          <p:cNvPr id="6" name="Rectangle 5"/>
          <p:cNvSpPr/>
          <p:nvPr/>
        </p:nvSpPr>
        <p:spPr>
          <a:xfrm>
            <a:off x="558630" y="2740624"/>
            <a:ext cx="1234310" cy="879931"/>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In our investigation we found,.. </a:t>
            </a:r>
            <a:endParaRPr lang="en-US" sz="1100" dirty="0"/>
          </a:p>
        </p:txBody>
      </p:sp>
      <p:sp>
        <p:nvSpPr>
          <p:cNvPr id="9" name="Rectangle 8"/>
          <p:cNvSpPr/>
          <p:nvPr/>
        </p:nvSpPr>
        <p:spPr>
          <a:xfrm>
            <a:off x="209176" y="3769965"/>
            <a:ext cx="1583764" cy="879931"/>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Explain the science behind your claims and evidence</a:t>
            </a:r>
            <a:endParaRPr lang="en-US" sz="1100" dirty="0"/>
          </a:p>
        </p:txBody>
      </p:sp>
      <p:sp>
        <p:nvSpPr>
          <p:cNvPr id="10" name="Rectangle 9"/>
          <p:cNvSpPr/>
          <p:nvPr/>
        </p:nvSpPr>
        <p:spPr>
          <a:xfrm>
            <a:off x="209176" y="4953307"/>
            <a:ext cx="1583764" cy="879931"/>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Therefore, I recommend that… </a:t>
            </a:r>
            <a:endParaRPr lang="en-US" sz="1100" dirty="0"/>
          </a:p>
        </p:txBody>
      </p:sp>
    </p:spTree>
    <p:extLst>
      <p:ext uri="{BB962C8B-B14F-4D97-AF65-F5344CB8AC3E}">
        <p14:creationId xmlns:p14="http://schemas.microsoft.com/office/powerpoint/2010/main" val="115205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678" y="1185644"/>
            <a:ext cx="7434460" cy="646331"/>
          </a:xfrm>
          <a:prstGeom prst="rect">
            <a:avLst/>
          </a:prstGeom>
        </p:spPr>
        <p:txBody>
          <a:bodyPr wrap="square">
            <a:spAutoFit/>
          </a:bodyPr>
          <a:lstStyle/>
          <a:p>
            <a:r>
              <a:rPr lang="en-US" dirty="0"/>
              <a:t>The graphs below show dissolved oxygen content, sewage waste content, and </a:t>
            </a:r>
            <a:r>
              <a:rPr lang="en-US" dirty="0" smtClean="0"/>
              <a:t>fish populations </a:t>
            </a:r>
            <a:r>
              <a:rPr lang="en-US" dirty="0"/>
              <a:t>in a lake between 1950 and 1970.</a:t>
            </a:r>
          </a:p>
        </p:txBody>
      </p:sp>
      <p:pic>
        <p:nvPicPr>
          <p:cNvPr id="3" name="Picture 2"/>
          <p:cNvPicPr>
            <a:picLocks noChangeAspect="1"/>
          </p:cNvPicPr>
          <p:nvPr/>
        </p:nvPicPr>
        <p:blipFill>
          <a:blip r:embed="rId2"/>
          <a:stretch>
            <a:fillRect/>
          </a:stretch>
        </p:blipFill>
        <p:spPr>
          <a:xfrm>
            <a:off x="1603376" y="1831975"/>
            <a:ext cx="5715000" cy="3045218"/>
          </a:xfrm>
          <a:prstGeom prst="rect">
            <a:avLst/>
          </a:prstGeom>
        </p:spPr>
      </p:pic>
      <p:sp>
        <p:nvSpPr>
          <p:cNvPr id="4" name="Rectangle 3"/>
          <p:cNvSpPr/>
          <p:nvPr/>
        </p:nvSpPr>
        <p:spPr>
          <a:xfrm>
            <a:off x="269875" y="4840506"/>
            <a:ext cx="9231535" cy="1200329"/>
          </a:xfrm>
          <a:prstGeom prst="rect">
            <a:avLst/>
          </a:prstGeom>
        </p:spPr>
        <p:txBody>
          <a:bodyPr wrap="square">
            <a:spAutoFit/>
          </a:bodyPr>
          <a:lstStyle/>
          <a:p>
            <a:r>
              <a:rPr lang="en-US" dirty="0"/>
              <a:t>State what happened to the amount of dissolved oxygen and the number of fish species</a:t>
            </a:r>
          </a:p>
          <a:p>
            <a:r>
              <a:rPr lang="en-US" dirty="0"/>
              <a:t>as the amount of sewage waste increased. [1]</a:t>
            </a:r>
          </a:p>
          <a:p>
            <a:r>
              <a:rPr lang="en-US" dirty="0"/>
              <a:t>_______________________________________________________________________</a:t>
            </a:r>
          </a:p>
          <a:p>
            <a:r>
              <a:rPr lang="en-US" dirty="0"/>
              <a:t>_______________________________________________________________________</a:t>
            </a:r>
          </a:p>
        </p:txBody>
      </p:sp>
      <p:sp>
        <p:nvSpPr>
          <p:cNvPr id="5" name="TextBox 4"/>
          <p:cNvSpPr txBox="1"/>
          <p:nvPr/>
        </p:nvSpPr>
        <p:spPr>
          <a:xfrm>
            <a:off x="603250" y="333375"/>
            <a:ext cx="8016875" cy="584776"/>
          </a:xfrm>
          <a:prstGeom prst="rect">
            <a:avLst/>
          </a:prstGeom>
          <a:noFill/>
        </p:spPr>
        <p:txBody>
          <a:bodyPr wrap="square" rtlCol="0">
            <a:spAutoFit/>
          </a:bodyPr>
          <a:lstStyle/>
          <a:p>
            <a:r>
              <a:rPr lang="en-US" sz="1600" dirty="0" smtClean="0"/>
              <a:t>Note: </a:t>
            </a:r>
            <a:r>
              <a:rPr lang="en-US" sz="1600" b="1" dirty="0" smtClean="0"/>
              <a:t>Dissolved oxygen </a:t>
            </a:r>
            <a:r>
              <a:rPr lang="en-US" sz="1600" dirty="0" smtClean="0"/>
              <a:t>is oxygen (O</a:t>
            </a:r>
            <a:r>
              <a:rPr lang="en-US" sz="1600" baseline="-25000" dirty="0" smtClean="0"/>
              <a:t>2</a:t>
            </a:r>
            <a:r>
              <a:rPr lang="en-US" sz="1600" dirty="0" smtClean="0"/>
              <a:t>) that is dissolved in the water. Like us fish need O</a:t>
            </a:r>
            <a:r>
              <a:rPr lang="en-US" sz="1600" baseline="-25000" dirty="0" smtClean="0"/>
              <a:t>2 </a:t>
            </a:r>
            <a:r>
              <a:rPr lang="en-US" sz="1600" dirty="0" smtClean="0"/>
              <a:t>for cellular respiration (the opposite of photosynthesis). </a:t>
            </a:r>
            <a:endParaRPr lang="en-US" sz="1600" dirty="0"/>
          </a:p>
        </p:txBody>
      </p:sp>
    </p:spTree>
    <p:extLst>
      <p:ext uri="{BB962C8B-B14F-4D97-AF65-F5344CB8AC3E}">
        <p14:creationId xmlns:p14="http://schemas.microsoft.com/office/powerpoint/2010/main" val="279354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6255" y="801909"/>
            <a:ext cx="4367745" cy="461665"/>
          </a:xfrm>
          <a:prstGeom prst="rect">
            <a:avLst/>
          </a:prstGeom>
        </p:spPr>
        <p:txBody>
          <a:bodyPr wrap="square">
            <a:spAutoFit/>
          </a:bodyPr>
          <a:lstStyle/>
          <a:p>
            <a:r>
              <a:rPr lang="en-US" sz="1200" dirty="0"/>
              <a:t>The graphs below show dissolved oxygen content, sewage waste content, and </a:t>
            </a:r>
            <a:r>
              <a:rPr lang="en-US" sz="1200" dirty="0" smtClean="0"/>
              <a:t>fish populations </a:t>
            </a:r>
            <a:r>
              <a:rPr lang="en-US" sz="1200" dirty="0"/>
              <a:t>in a lake between 1950 and 1970.</a:t>
            </a:r>
          </a:p>
        </p:txBody>
      </p:sp>
      <p:pic>
        <p:nvPicPr>
          <p:cNvPr id="3" name="Picture 2"/>
          <p:cNvPicPr>
            <a:picLocks noChangeAspect="1"/>
          </p:cNvPicPr>
          <p:nvPr/>
        </p:nvPicPr>
        <p:blipFill>
          <a:blip r:embed="rId2"/>
          <a:stretch>
            <a:fillRect/>
          </a:stretch>
        </p:blipFill>
        <p:spPr>
          <a:xfrm>
            <a:off x="4793826" y="1263574"/>
            <a:ext cx="3290978" cy="1753586"/>
          </a:xfrm>
          <a:prstGeom prst="rect">
            <a:avLst/>
          </a:prstGeom>
        </p:spPr>
      </p:pic>
      <p:sp>
        <p:nvSpPr>
          <p:cNvPr id="4" name="Rectangle 3"/>
          <p:cNvSpPr/>
          <p:nvPr/>
        </p:nvSpPr>
        <p:spPr>
          <a:xfrm>
            <a:off x="4925490" y="2993149"/>
            <a:ext cx="3984625" cy="1200329"/>
          </a:xfrm>
          <a:prstGeom prst="rect">
            <a:avLst/>
          </a:prstGeom>
        </p:spPr>
        <p:txBody>
          <a:bodyPr wrap="square">
            <a:spAutoFit/>
          </a:bodyPr>
          <a:lstStyle/>
          <a:p>
            <a:r>
              <a:rPr lang="en-US" sz="1200" dirty="0" smtClean="0"/>
              <a:t>4. State </a:t>
            </a:r>
            <a:r>
              <a:rPr lang="en-US" sz="1200" dirty="0"/>
              <a:t>what happened to the amount of dissolved oxygen and the number of fish </a:t>
            </a:r>
            <a:r>
              <a:rPr lang="en-US" sz="1200" dirty="0" smtClean="0"/>
              <a:t>species as </a:t>
            </a:r>
            <a:r>
              <a:rPr lang="en-US" sz="1200" dirty="0"/>
              <a:t>the amount of sewage waste increased. [1]</a:t>
            </a:r>
          </a:p>
          <a:p>
            <a:r>
              <a:rPr lang="en-US" sz="1200" dirty="0" smtClean="0"/>
              <a:t>____________________________________________________________________________________________________</a:t>
            </a:r>
            <a:endParaRPr lang="en-US" sz="1200" dirty="0"/>
          </a:p>
          <a:p>
            <a:r>
              <a:rPr lang="en-US" sz="1200" dirty="0" smtClean="0"/>
              <a:t>__________________________________________________</a:t>
            </a:r>
            <a:endParaRPr lang="en-US" sz="1200" dirty="0"/>
          </a:p>
        </p:txBody>
      </p:sp>
      <p:sp>
        <p:nvSpPr>
          <p:cNvPr id="5" name="TextBox 4"/>
          <p:cNvSpPr txBox="1"/>
          <p:nvPr/>
        </p:nvSpPr>
        <p:spPr>
          <a:xfrm>
            <a:off x="4776255" y="132008"/>
            <a:ext cx="4133860" cy="646331"/>
          </a:xfrm>
          <a:prstGeom prst="rect">
            <a:avLst/>
          </a:prstGeom>
          <a:noFill/>
        </p:spPr>
        <p:txBody>
          <a:bodyPr wrap="square" rtlCol="0">
            <a:spAutoFit/>
          </a:bodyPr>
          <a:lstStyle/>
          <a:p>
            <a:r>
              <a:rPr lang="en-US" sz="1200" dirty="0" smtClean="0"/>
              <a:t>Note: </a:t>
            </a:r>
            <a:r>
              <a:rPr lang="en-US" sz="1200" b="1" dirty="0" smtClean="0"/>
              <a:t>Dissolved oxygen </a:t>
            </a:r>
            <a:r>
              <a:rPr lang="en-US" sz="1200" dirty="0" smtClean="0"/>
              <a:t>is oxygen (O</a:t>
            </a:r>
            <a:r>
              <a:rPr lang="en-US" sz="1200" baseline="-25000" dirty="0" smtClean="0"/>
              <a:t>2</a:t>
            </a:r>
            <a:r>
              <a:rPr lang="en-US" sz="1200" dirty="0" smtClean="0"/>
              <a:t>) that is dissolved in the water. Like us fish need O</a:t>
            </a:r>
            <a:r>
              <a:rPr lang="en-US" sz="1200" baseline="-25000" dirty="0" smtClean="0"/>
              <a:t>2 </a:t>
            </a:r>
            <a:r>
              <a:rPr lang="en-US" sz="1200" dirty="0" smtClean="0"/>
              <a:t>for cellular respiration (the opposite of photosynthesis). </a:t>
            </a:r>
            <a:endParaRPr lang="en-US" sz="1200" dirty="0"/>
          </a:p>
        </p:txBody>
      </p:sp>
      <p:sp>
        <p:nvSpPr>
          <p:cNvPr id="6" name="Rectangle 5"/>
          <p:cNvSpPr/>
          <p:nvPr/>
        </p:nvSpPr>
        <p:spPr>
          <a:xfrm>
            <a:off x="171801" y="4485540"/>
            <a:ext cx="6000326" cy="2123658"/>
          </a:xfrm>
          <a:prstGeom prst="rect">
            <a:avLst/>
          </a:prstGeom>
        </p:spPr>
        <p:txBody>
          <a:bodyPr wrap="square">
            <a:spAutoFit/>
          </a:bodyPr>
          <a:lstStyle/>
          <a:p>
            <a:r>
              <a:rPr lang="en-US" sz="1200" dirty="0" smtClean="0"/>
              <a:t>3 </a:t>
            </a:r>
            <a:r>
              <a:rPr lang="en-US" sz="1200" dirty="0"/>
              <a:t>A food chain is illustrated below</a:t>
            </a:r>
            <a:r>
              <a:rPr lang="en-US" sz="1200" dirty="0" smtClean="0"/>
              <a:t>.</a:t>
            </a:r>
          </a:p>
          <a:p>
            <a:endParaRPr lang="en-US" sz="1200" dirty="0"/>
          </a:p>
          <a:p>
            <a:endParaRPr lang="en-US" sz="1200" dirty="0" smtClean="0"/>
          </a:p>
          <a:p>
            <a:endParaRPr lang="en-US" sz="1200" dirty="0"/>
          </a:p>
          <a:p>
            <a:endParaRPr lang="en-US" sz="1200" dirty="0"/>
          </a:p>
          <a:p>
            <a:endParaRPr lang="en-US" sz="1200" dirty="0" smtClean="0"/>
          </a:p>
          <a:p>
            <a:r>
              <a:rPr lang="en-US" sz="1200" dirty="0" smtClean="0"/>
              <a:t>The </a:t>
            </a:r>
            <a:r>
              <a:rPr lang="en-US" sz="1200" dirty="0"/>
              <a:t>arrows </a:t>
            </a:r>
            <a:r>
              <a:rPr lang="en-US" sz="1200" dirty="0" smtClean="0"/>
              <a:t>represented </a:t>
            </a:r>
            <a:r>
              <a:rPr lang="en-US" sz="1200" dirty="0"/>
              <a:t>as </a:t>
            </a:r>
            <a:r>
              <a:rPr lang="en-US" sz="1200" dirty="0" smtClean="0"/>
              <a:t>		    most likely indicate</a:t>
            </a:r>
            <a:endParaRPr lang="en-US" sz="1200" dirty="0"/>
          </a:p>
          <a:p>
            <a:r>
              <a:rPr lang="en-US" sz="1200" dirty="0"/>
              <a:t>(1) energy released into the environment as heat</a:t>
            </a:r>
          </a:p>
          <a:p>
            <a:r>
              <a:rPr lang="en-US" sz="1200" dirty="0"/>
              <a:t>(2) oxygen produced by respiration</a:t>
            </a:r>
          </a:p>
          <a:p>
            <a:r>
              <a:rPr lang="en-US" sz="1200" dirty="0"/>
              <a:t>(3) the absorption of energy that has </a:t>
            </a:r>
            <a:r>
              <a:rPr lang="en-US" sz="1200" dirty="0" smtClean="0"/>
              <a:t>been synthesized</a:t>
            </a:r>
            <a:endParaRPr lang="en-US" sz="1200" dirty="0"/>
          </a:p>
          <a:p>
            <a:r>
              <a:rPr lang="en-US" sz="1200" dirty="0"/>
              <a:t>(4) the transport of glucose away from the organism</a:t>
            </a:r>
            <a:endParaRPr lang="en-US" sz="1200" dirty="0"/>
          </a:p>
        </p:txBody>
      </p:sp>
      <p:pic>
        <p:nvPicPr>
          <p:cNvPr id="7" name="Picture 6"/>
          <p:cNvPicPr>
            <a:picLocks noChangeAspect="1"/>
          </p:cNvPicPr>
          <p:nvPr/>
        </p:nvPicPr>
        <p:blipFill>
          <a:blip r:embed="rId3"/>
          <a:stretch>
            <a:fillRect/>
          </a:stretch>
        </p:blipFill>
        <p:spPr>
          <a:xfrm>
            <a:off x="586763" y="4786820"/>
            <a:ext cx="2137408" cy="760550"/>
          </a:xfrm>
          <a:prstGeom prst="rect">
            <a:avLst/>
          </a:prstGeom>
        </p:spPr>
      </p:pic>
      <p:pic>
        <p:nvPicPr>
          <p:cNvPr id="8" name="Picture 7"/>
          <p:cNvPicPr>
            <a:picLocks noChangeAspect="1"/>
          </p:cNvPicPr>
          <p:nvPr/>
        </p:nvPicPr>
        <p:blipFill>
          <a:blip r:embed="rId4"/>
          <a:stretch>
            <a:fillRect/>
          </a:stretch>
        </p:blipFill>
        <p:spPr>
          <a:xfrm>
            <a:off x="2037724" y="5645504"/>
            <a:ext cx="686447" cy="234016"/>
          </a:xfrm>
          <a:prstGeom prst="rect">
            <a:avLst/>
          </a:prstGeom>
        </p:spPr>
      </p:pic>
      <p:sp>
        <p:nvSpPr>
          <p:cNvPr id="9" name="Rectangle 8"/>
          <p:cNvSpPr/>
          <p:nvPr/>
        </p:nvSpPr>
        <p:spPr>
          <a:xfrm>
            <a:off x="4776255" y="4670206"/>
            <a:ext cx="4270375" cy="1754327"/>
          </a:xfrm>
          <a:prstGeom prst="rect">
            <a:avLst/>
          </a:prstGeom>
        </p:spPr>
        <p:txBody>
          <a:bodyPr wrap="square">
            <a:spAutoFit/>
          </a:bodyPr>
          <a:lstStyle/>
          <a:p>
            <a:r>
              <a:rPr lang="en-US" sz="1200" dirty="0" smtClean="0"/>
              <a:t>5. Which </a:t>
            </a:r>
            <a:r>
              <a:rPr lang="en-US" sz="1200" dirty="0"/>
              <a:t>method of protecting members of </a:t>
            </a:r>
            <a:r>
              <a:rPr lang="en-US" sz="1200" dirty="0" smtClean="0"/>
              <a:t>an endangered </a:t>
            </a:r>
            <a:r>
              <a:rPr lang="en-US" sz="1200" dirty="0"/>
              <a:t>species is most ecologically sound</a:t>
            </a:r>
            <a:r>
              <a:rPr lang="en-US" sz="1200" dirty="0" smtClean="0"/>
              <a:t>?</a:t>
            </a:r>
          </a:p>
          <a:p>
            <a:endParaRPr lang="en-US" sz="1200" dirty="0"/>
          </a:p>
          <a:p>
            <a:r>
              <a:rPr lang="en-US" sz="1200" dirty="0"/>
              <a:t>(1) protecting the habitats where these </a:t>
            </a:r>
            <a:r>
              <a:rPr lang="en-US" sz="1200" dirty="0" smtClean="0"/>
              <a:t>animals live </a:t>
            </a:r>
            <a:r>
              <a:rPr lang="en-US" sz="1200" dirty="0"/>
              <a:t>from human development</a:t>
            </a:r>
          </a:p>
          <a:p>
            <a:r>
              <a:rPr lang="en-US" sz="1200" dirty="0"/>
              <a:t>(2) capturing these animals and putting them </a:t>
            </a:r>
            <a:r>
              <a:rPr lang="en-US" sz="1200" dirty="0" smtClean="0"/>
              <a:t>in wildlife </a:t>
            </a:r>
            <a:r>
              <a:rPr lang="en-US" sz="1200" dirty="0"/>
              <a:t>parks</a:t>
            </a:r>
          </a:p>
          <a:p>
            <a:r>
              <a:rPr lang="en-US" sz="1200" dirty="0"/>
              <a:t>(3) feeding and constructing shelters for </a:t>
            </a:r>
            <a:r>
              <a:rPr lang="en-US" sz="1200" dirty="0" smtClean="0"/>
              <a:t>these organisms</a:t>
            </a:r>
            <a:endParaRPr lang="en-US" sz="1200" dirty="0"/>
          </a:p>
          <a:p>
            <a:r>
              <a:rPr lang="en-US" sz="1200" dirty="0"/>
              <a:t>(4) passing laws that encourage hunting of </a:t>
            </a:r>
            <a:r>
              <a:rPr lang="en-US" sz="1200" dirty="0" smtClean="0"/>
              <a:t>the predators </a:t>
            </a:r>
            <a:r>
              <a:rPr lang="en-US" sz="1200" dirty="0"/>
              <a:t>of these species</a:t>
            </a:r>
            <a:endParaRPr lang="en-US" sz="1200" dirty="0"/>
          </a:p>
        </p:txBody>
      </p:sp>
      <p:sp>
        <p:nvSpPr>
          <p:cNvPr id="11" name="Rectangle 10"/>
          <p:cNvSpPr/>
          <p:nvPr/>
        </p:nvSpPr>
        <p:spPr>
          <a:xfrm>
            <a:off x="171801" y="193500"/>
            <a:ext cx="3905250" cy="461665"/>
          </a:xfrm>
          <a:prstGeom prst="rect">
            <a:avLst/>
          </a:prstGeom>
        </p:spPr>
        <p:txBody>
          <a:bodyPr wrap="square">
            <a:spAutoFit/>
          </a:bodyPr>
          <a:lstStyle/>
          <a:p>
            <a:r>
              <a:rPr lang="en-US" sz="1200" dirty="0"/>
              <a:t>Base your answers to questions </a:t>
            </a:r>
            <a:r>
              <a:rPr lang="en-US" sz="1200" dirty="0" smtClean="0"/>
              <a:t>1 and 2 </a:t>
            </a:r>
            <a:r>
              <a:rPr lang="en-US" sz="1200" dirty="0"/>
              <a:t>on the food web below and on your knowledge of biology</a:t>
            </a:r>
            <a:endParaRPr lang="en-US" sz="1200" dirty="0"/>
          </a:p>
        </p:txBody>
      </p:sp>
      <p:sp>
        <p:nvSpPr>
          <p:cNvPr id="12" name="Rectangle 11"/>
          <p:cNvSpPr/>
          <p:nvPr/>
        </p:nvSpPr>
        <p:spPr>
          <a:xfrm>
            <a:off x="0" y="2571850"/>
            <a:ext cx="4572000" cy="1846659"/>
          </a:xfrm>
          <a:prstGeom prst="rect">
            <a:avLst/>
          </a:prstGeom>
        </p:spPr>
        <p:txBody>
          <a:bodyPr>
            <a:spAutoFit/>
          </a:bodyPr>
          <a:lstStyle/>
          <a:p>
            <a:r>
              <a:rPr lang="en-US" sz="1200" dirty="0"/>
              <a:t>1</a:t>
            </a:r>
            <a:r>
              <a:rPr lang="en-US" sz="1200" dirty="0" smtClean="0"/>
              <a:t> </a:t>
            </a:r>
            <a:r>
              <a:rPr lang="en-US" sz="1200" dirty="0"/>
              <a:t>Which organisms are carnivores?</a:t>
            </a:r>
          </a:p>
          <a:p>
            <a:r>
              <a:rPr lang="en-US" sz="1200" dirty="0"/>
              <a:t>(1) grass and trees </a:t>
            </a:r>
            <a:r>
              <a:rPr lang="en-US" sz="1200" dirty="0" smtClean="0"/>
              <a:t>			(</a:t>
            </a:r>
            <a:r>
              <a:rPr lang="en-US" sz="1200" dirty="0"/>
              <a:t>3) deer and mountain lion</a:t>
            </a:r>
          </a:p>
          <a:p>
            <a:r>
              <a:rPr lang="en-US" sz="1200" dirty="0"/>
              <a:t>(2) mouse, rabbit, and cricket </a:t>
            </a:r>
            <a:r>
              <a:rPr lang="en-US" sz="1200" dirty="0" smtClean="0"/>
              <a:t>	(</a:t>
            </a:r>
            <a:r>
              <a:rPr lang="en-US" sz="1200" dirty="0"/>
              <a:t>4) frog, snake, and hawk</a:t>
            </a:r>
          </a:p>
          <a:p>
            <a:endParaRPr lang="en-US" sz="1200" dirty="0" smtClean="0"/>
          </a:p>
          <a:p>
            <a:r>
              <a:rPr lang="en-US" sz="1200" dirty="0" smtClean="0"/>
              <a:t>2 </a:t>
            </a:r>
            <a:r>
              <a:rPr lang="en-US" sz="1200" dirty="0"/>
              <a:t>A decrease in the grass population will most immediately decrease the available energy for the</a:t>
            </a:r>
          </a:p>
          <a:p>
            <a:r>
              <a:rPr lang="en-US" sz="1200" dirty="0"/>
              <a:t>(1) </a:t>
            </a:r>
            <a:r>
              <a:rPr lang="en-US" sz="1200" dirty="0" smtClean="0"/>
              <a:t>Mouse </a:t>
            </a:r>
            <a:r>
              <a:rPr lang="en-US" sz="1200" dirty="0"/>
              <a:t>	</a:t>
            </a:r>
            <a:r>
              <a:rPr lang="en-US" sz="1200" dirty="0" smtClean="0"/>
              <a:t>	(</a:t>
            </a:r>
            <a:r>
              <a:rPr lang="en-US" sz="1200" dirty="0"/>
              <a:t>3) snake</a:t>
            </a:r>
          </a:p>
          <a:p>
            <a:r>
              <a:rPr lang="pl-PL" sz="1200" dirty="0"/>
              <a:t>(2) </a:t>
            </a:r>
            <a:r>
              <a:rPr lang="en-US" sz="1200" dirty="0" smtClean="0"/>
              <a:t>H</a:t>
            </a:r>
            <a:r>
              <a:rPr lang="pl-PL" sz="1200" dirty="0" err="1" smtClean="0"/>
              <a:t>awk</a:t>
            </a:r>
            <a:r>
              <a:rPr lang="pl-PL" sz="1200" dirty="0" smtClean="0"/>
              <a:t>		 </a:t>
            </a:r>
            <a:r>
              <a:rPr lang="pl-PL" sz="1200" dirty="0"/>
              <a:t>(4) </a:t>
            </a:r>
            <a:r>
              <a:rPr lang="pl-PL" sz="1200" dirty="0" err="1"/>
              <a:t>frog</a:t>
            </a:r>
            <a:endParaRPr lang="pl-PL" sz="1200" dirty="0"/>
          </a:p>
          <a:p>
            <a:endParaRPr lang="en-US" dirty="0"/>
          </a:p>
        </p:txBody>
      </p:sp>
      <p:pic>
        <p:nvPicPr>
          <p:cNvPr id="13" name="Picture 12"/>
          <p:cNvPicPr>
            <a:picLocks noChangeAspect="1"/>
          </p:cNvPicPr>
          <p:nvPr/>
        </p:nvPicPr>
        <p:blipFill>
          <a:blip r:embed="rId5"/>
          <a:stretch>
            <a:fillRect/>
          </a:stretch>
        </p:blipFill>
        <p:spPr>
          <a:xfrm>
            <a:off x="586762" y="729673"/>
            <a:ext cx="2032613" cy="1842177"/>
          </a:xfrm>
          <a:prstGeom prst="rect">
            <a:avLst/>
          </a:prstGeom>
        </p:spPr>
      </p:pic>
      <p:cxnSp>
        <p:nvCxnSpPr>
          <p:cNvPr id="15" name="Straight Connector 14"/>
          <p:cNvCxnSpPr/>
          <p:nvPr/>
        </p:nvCxnSpPr>
        <p:spPr>
          <a:xfrm>
            <a:off x="4619625" y="130000"/>
            <a:ext cx="15875" cy="677562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944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3100" y="0"/>
            <a:ext cx="7789333" cy="6858000"/>
          </a:xfrm>
          <a:prstGeom prst="rect">
            <a:avLst/>
          </a:prstGeom>
        </p:spPr>
      </p:pic>
    </p:spTree>
    <p:extLst>
      <p:ext uri="{BB962C8B-B14F-4D97-AF65-F5344CB8AC3E}">
        <p14:creationId xmlns:p14="http://schemas.microsoft.com/office/powerpoint/2010/main" val="272789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80332092"/>
              </p:ext>
            </p:extLst>
          </p:nvPr>
        </p:nvGraphicFramePr>
        <p:xfrm>
          <a:off x="98962" y="1125379"/>
          <a:ext cx="8890401" cy="5169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3320" y="5925540"/>
            <a:ext cx="3430804" cy="369332"/>
          </a:xfrm>
          <a:prstGeom prst="rect">
            <a:avLst/>
          </a:prstGeom>
          <a:noFill/>
        </p:spPr>
        <p:txBody>
          <a:bodyPr wrap="square" rtlCol="0">
            <a:spAutoFit/>
          </a:bodyPr>
          <a:lstStyle/>
          <a:p>
            <a:r>
              <a:rPr lang="en-US" dirty="0" smtClean="0"/>
              <a:t>Primary Producers</a:t>
            </a:r>
            <a:endParaRPr lang="en-US" dirty="0"/>
          </a:p>
        </p:txBody>
      </p:sp>
      <p:sp>
        <p:nvSpPr>
          <p:cNvPr id="7" name="TextBox 6"/>
          <p:cNvSpPr txBox="1"/>
          <p:nvPr/>
        </p:nvSpPr>
        <p:spPr>
          <a:xfrm>
            <a:off x="1109068" y="4937288"/>
            <a:ext cx="3430804" cy="369332"/>
          </a:xfrm>
          <a:prstGeom prst="rect">
            <a:avLst/>
          </a:prstGeom>
          <a:noFill/>
        </p:spPr>
        <p:txBody>
          <a:bodyPr wrap="square" rtlCol="0">
            <a:spAutoFit/>
          </a:bodyPr>
          <a:lstStyle/>
          <a:p>
            <a:r>
              <a:rPr lang="en-US" dirty="0" smtClean="0"/>
              <a:t>Primary Consumers</a:t>
            </a:r>
            <a:endParaRPr lang="en-US" dirty="0"/>
          </a:p>
        </p:txBody>
      </p:sp>
      <p:sp>
        <p:nvSpPr>
          <p:cNvPr id="8" name="TextBox 7"/>
          <p:cNvSpPr txBox="1"/>
          <p:nvPr/>
        </p:nvSpPr>
        <p:spPr>
          <a:xfrm>
            <a:off x="2049247" y="3867544"/>
            <a:ext cx="2288743" cy="369332"/>
          </a:xfrm>
          <a:prstGeom prst="rect">
            <a:avLst/>
          </a:prstGeom>
          <a:noFill/>
        </p:spPr>
        <p:txBody>
          <a:bodyPr wrap="square" rtlCol="0">
            <a:spAutoFit/>
          </a:bodyPr>
          <a:lstStyle/>
          <a:p>
            <a:r>
              <a:rPr lang="en-US" dirty="0" smtClean="0"/>
              <a:t>Secondary Consumers</a:t>
            </a:r>
            <a:endParaRPr lang="en-US" dirty="0"/>
          </a:p>
        </p:txBody>
      </p:sp>
      <p:sp>
        <p:nvSpPr>
          <p:cNvPr id="9" name="TextBox 8"/>
          <p:cNvSpPr txBox="1"/>
          <p:nvPr/>
        </p:nvSpPr>
        <p:spPr>
          <a:xfrm>
            <a:off x="2910899" y="2865260"/>
            <a:ext cx="2288743" cy="369332"/>
          </a:xfrm>
          <a:prstGeom prst="rect">
            <a:avLst/>
          </a:prstGeom>
          <a:noFill/>
        </p:spPr>
        <p:txBody>
          <a:bodyPr wrap="square" rtlCol="0">
            <a:spAutoFit/>
          </a:bodyPr>
          <a:lstStyle/>
          <a:p>
            <a:r>
              <a:rPr lang="en-US" dirty="0" smtClean="0"/>
              <a:t>Tertiary Consumers</a:t>
            </a:r>
            <a:endParaRPr lang="en-US" dirty="0"/>
          </a:p>
        </p:txBody>
      </p:sp>
      <p:sp>
        <p:nvSpPr>
          <p:cNvPr id="10" name="TextBox 9"/>
          <p:cNvSpPr txBox="1"/>
          <p:nvPr/>
        </p:nvSpPr>
        <p:spPr>
          <a:xfrm>
            <a:off x="3657088" y="1879471"/>
            <a:ext cx="2288743" cy="307777"/>
          </a:xfrm>
          <a:prstGeom prst="rect">
            <a:avLst/>
          </a:prstGeom>
          <a:noFill/>
        </p:spPr>
        <p:txBody>
          <a:bodyPr wrap="square" rtlCol="0">
            <a:spAutoFit/>
          </a:bodyPr>
          <a:lstStyle/>
          <a:p>
            <a:r>
              <a:rPr lang="en-US" sz="1400" dirty="0" smtClean="0"/>
              <a:t>Quaternary Consumers </a:t>
            </a:r>
            <a:endParaRPr lang="en-US" sz="1400" dirty="0"/>
          </a:p>
        </p:txBody>
      </p:sp>
      <p:sp>
        <p:nvSpPr>
          <p:cNvPr id="11" name="TextBox 10"/>
          <p:cNvSpPr txBox="1"/>
          <p:nvPr/>
        </p:nvSpPr>
        <p:spPr>
          <a:xfrm>
            <a:off x="3316342" y="214441"/>
            <a:ext cx="5775940" cy="430887"/>
          </a:xfrm>
          <a:prstGeom prst="rect">
            <a:avLst/>
          </a:prstGeom>
          <a:noFill/>
        </p:spPr>
        <p:txBody>
          <a:bodyPr wrap="none" rtlCol="0">
            <a:spAutoFit/>
          </a:bodyPr>
          <a:lstStyle/>
          <a:p>
            <a:r>
              <a:rPr lang="en-US" sz="1100" dirty="0"/>
              <a:t>Name: _______________________________________________ Date:</a:t>
            </a:r>
            <a:r>
              <a:rPr lang="en-US" sz="1100" dirty="0" smtClean="0"/>
              <a:t>_____________________</a:t>
            </a:r>
            <a:endParaRPr lang="en-US" sz="1100" dirty="0"/>
          </a:p>
          <a:p>
            <a:r>
              <a:rPr lang="en-US" sz="1100" dirty="0"/>
              <a:t>Base Group Teacher: _____________________					  Lab: _________</a:t>
            </a:r>
            <a:r>
              <a:rPr lang="en-US" sz="1100" dirty="0" smtClean="0">
                <a:effectLst/>
              </a:rPr>
              <a:t> </a:t>
            </a:r>
            <a:endParaRPr lang="en-US" sz="1100" dirty="0"/>
          </a:p>
        </p:txBody>
      </p:sp>
      <p:sp>
        <p:nvSpPr>
          <p:cNvPr id="12" name="TextBox 11"/>
          <p:cNvSpPr txBox="1"/>
          <p:nvPr/>
        </p:nvSpPr>
        <p:spPr>
          <a:xfrm>
            <a:off x="230247" y="214441"/>
            <a:ext cx="2738046" cy="461665"/>
          </a:xfrm>
          <a:prstGeom prst="rect">
            <a:avLst/>
          </a:prstGeom>
          <a:noFill/>
        </p:spPr>
        <p:txBody>
          <a:bodyPr wrap="square" rtlCol="0">
            <a:spAutoFit/>
          </a:bodyPr>
          <a:lstStyle/>
          <a:p>
            <a:r>
              <a:rPr lang="en-US" sz="1200" dirty="0" smtClean="0"/>
              <a:t>Directions: Using the food web you completed fill out this energy pyramid. </a:t>
            </a:r>
            <a:endParaRPr lang="en-US" sz="1200" dirty="0"/>
          </a:p>
        </p:txBody>
      </p:sp>
    </p:spTree>
    <p:extLst>
      <p:ext uri="{BB962C8B-B14F-4D97-AF65-F5344CB8AC3E}">
        <p14:creationId xmlns:p14="http://schemas.microsoft.com/office/powerpoint/2010/main" val="82207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07103311"/>
              </p:ext>
            </p:extLst>
          </p:nvPr>
        </p:nvGraphicFramePr>
        <p:xfrm>
          <a:off x="98962" y="1125379"/>
          <a:ext cx="8890401" cy="5169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3320" y="5925540"/>
            <a:ext cx="3430804" cy="369332"/>
          </a:xfrm>
          <a:prstGeom prst="rect">
            <a:avLst/>
          </a:prstGeom>
          <a:noFill/>
        </p:spPr>
        <p:txBody>
          <a:bodyPr wrap="square" rtlCol="0">
            <a:spAutoFit/>
          </a:bodyPr>
          <a:lstStyle/>
          <a:p>
            <a:r>
              <a:rPr lang="en-US" dirty="0" smtClean="0"/>
              <a:t>Primary Producers</a:t>
            </a:r>
            <a:endParaRPr lang="en-US" dirty="0"/>
          </a:p>
        </p:txBody>
      </p:sp>
      <p:sp>
        <p:nvSpPr>
          <p:cNvPr id="7" name="TextBox 6"/>
          <p:cNvSpPr txBox="1"/>
          <p:nvPr/>
        </p:nvSpPr>
        <p:spPr>
          <a:xfrm>
            <a:off x="1527691" y="4589588"/>
            <a:ext cx="3430804" cy="369332"/>
          </a:xfrm>
          <a:prstGeom prst="rect">
            <a:avLst/>
          </a:prstGeom>
          <a:noFill/>
        </p:spPr>
        <p:txBody>
          <a:bodyPr wrap="square" rtlCol="0">
            <a:spAutoFit/>
          </a:bodyPr>
          <a:lstStyle/>
          <a:p>
            <a:r>
              <a:rPr lang="en-US" dirty="0" smtClean="0"/>
              <a:t>Primary Consumers</a:t>
            </a:r>
            <a:endParaRPr lang="en-US" dirty="0"/>
          </a:p>
        </p:txBody>
      </p:sp>
      <p:sp>
        <p:nvSpPr>
          <p:cNvPr id="8" name="TextBox 7"/>
          <p:cNvSpPr txBox="1"/>
          <p:nvPr/>
        </p:nvSpPr>
        <p:spPr>
          <a:xfrm>
            <a:off x="2669752" y="3323193"/>
            <a:ext cx="2288743" cy="369332"/>
          </a:xfrm>
          <a:prstGeom prst="rect">
            <a:avLst/>
          </a:prstGeom>
          <a:noFill/>
        </p:spPr>
        <p:txBody>
          <a:bodyPr wrap="square" rtlCol="0">
            <a:spAutoFit/>
          </a:bodyPr>
          <a:lstStyle/>
          <a:p>
            <a:r>
              <a:rPr lang="en-US" dirty="0" smtClean="0"/>
              <a:t>Secondary Consumers</a:t>
            </a:r>
            <a:endParaRPr lang="en-US" dirty="0"/>
          </a:p>
        </p:txBody>
      </p:sp>
      <p:sp>
        <p:nvSpPr>
          <p:cNvPr id="9" name="TextBox 8"/>
          <p:cNvSpPr txBox="1"/>
          <p:nvPr/>
        </p:nvSpPr>
        <p:spPr>
          <a:xfrm>
            <a:off x="3527452" y="2073477"/>
            <a:ext cx="2288743" cy="369332"/>
          </a:xfrm>
          <a:prstGeom prst="rect">
            <a:avLst/>
          </a:prstGeom>
          <a:noFill/>
        </p:spPr>
        <p:txBody>
          <a:bodyPr wrap="square" rtlCol="0">
            <a:spAutoFit/>
          </a:bodyPr>
          <a:lstStyle/>
          <a:p>
            <a:r>
              <a:rPr lang="en-US" dirty="0" smtClean="0"/>
              <a:t>Tertiary Consumers</a:t>
            </a:r>
            <a:endParaRPr lang="en-US" dirty="0"/>
          </a:p>
        </p:txBody>
      </p:sp>
      <p:sp>
        <p:nvSpPr>
          <p:cNvPr id="11" name="TextBox 10"/>
          <p:cNvSpPr txBox="1"/>
          <p:nvPr/>
        </p:nvSpPr>
        <p:spPr>
          <a:xfrm>
            <a:off x="3316342" y="214441"/>
            <a:ext cx="5775940" cy="430887"/>
          </a:xfrm>
          <a:prstGeom prst="rect">
            <a:avLst/>
          </a:prstGeom>
          <a:noFill/>
        </p:spPr>
        <p:txBody>
          <a:bodyPr wrap="none" rtlCol="0">
            <a:spAutoFit/>
          </a:bodyPr>
          <a:lstStyle/>
          <a:p>
            <a:r>
              <a:rPr lang="en-US" sz="1100" dirty="0"/>
              <a:t>Name: _______________________________________________ Date:</a:t>
            </a:r>
            <a:r>
              <a:rPr lang="en-US" sz="1100" dirty="0" smtClean="0"/>
              <a:t>_____________________</a:t>
            </a:r>
            <a:endParaRPr lang="en-US" sz="1100" dirty="0"/>
          </a:p>
          <a:p>
            <a:r>
              <a:rPr lang="en-US" sz="1100" dirty="0"/>
              <a:t>Base Group Teacher: _____________________					  Lab: _________</a:t>
            </a:r>
            <a:r>
              <a:rPr lang="en-US" sz="1100" dirty="0" smtClean="0">
                <a:effectLst/>
              </a:rPr>
              <a:t> </a:t>
            </a:r>
            <a:endParaRPr lang="en-US" sz="1100" dirty="0"/>
          </a:p>
        </p:txBody>
      </p:sp>
      <p:sp>
        <p:nvSpPr>
          <p:cNvPr id="12" name="TextBox 11"/>
          <p:cNvSpPr txBox="1"/>
          <p:nvPr/>
        </p:nvSpPr>
        <p:spPr>
          <a:xfrm>
            <a:off x="230247" y="214441"/>
            <a:ext cx="2738046" cy="461665"/>
          </a:xfrm>
          <a:prstGeom prst="rect">
            <a:avLst/>
          </a:prstGeom>
          <a:noFill/>
        </p:spPr>
        <p:txBody>
          <a:bodyPr wrap="square" rtlCol="0">
            <a:spAutoFit/>
          </a:bodyPr>
          <a:lstStyle/>
          <a:p>
            <a:r>
              <a:rPr lang="en-US" sz="1200" dirty="0" smtClean="0"/>
              <a:t>Directions: Using the food web you completed fill out this energy pyramid. </a:t>
            </a:r>
            <a:endParaRPr lang="en-US" sz="1200" dirty="0"/>
          </a:p>
        </p:txBody>
      </p:sp>
    </p:spTree>
    <p:extLst>
      <p:ext uri="{BB962C8B-B14F-4D97-AF65-F5344CB8AC3E}">
        <p14:creationId xmlns:p14="http://schemas.microsoft.com/office/powerpoint/2010/main" val="65475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438" y="1115440"/>
            <a:ext cx="4980708" cy="5176801"/>
          </a:xfrm>
          <a:prstGeom prst="rect">
            <a:avLst/>
          </a:prstGeom>
          <a:noFill/>
        </p:spPr>
        <p:txBody>
          <a:bodyPr wrap="square" rtlCol="0">
            <a:spAutoFit/>
          </a:bodyPr>
          <a:lstStyle/>
          <a:p>
            <a:pPr algn="just"/>
            <a:endParaRPr lang="en-US" sz="1200" dirty="0"/>
          </a:p>
          <a:p>
            <a:pPr algn="just"/>
            <a:r>
              <a:rPr lang="en-US" sz="1200" dirty="0" smtClean="0"/>
              <a:t>	</a:t>
            </a:r>
          </a:p>
          <a:p>
            <a:pPr algn="just">
              <a:lnSpc>
                <a:spcPct val="140000"/>
              </a:lnSpc>
            </a:pPr>
            <a:r>
              <a:rPr lang="en-US" sz="1200" i="1" dirty="0"/>
              <a:t>	</a:t>
            </a:r>
            <a:r>
              <a:rPr lang="en-US" sz="1200" i="1" dirty="0" smtClean="0"/>
              <a:t>Green </a:t>
            </a:r>
            <a:r>
              <a:rPr lang="en-US" sz="1200" i="1" dirty="0"/>
              <a:t>Genetics </a:t>
            </a:r>
            <a:r>
              <a:rPr lang="en-US" sz="1200" dirty="0" smtClean="0"/>
              <a:t>wants to </a:t>
            </a:r>
            <a:r>
              <a:rPr lang="en-US" sz="1200" dirty="0"/>
              <a:t>set up a lab in your </a:t>
            </a:r>
            <a:r>
              <a:rPr lang="en-US" sz="1200" dirty="0" smtClean="0"/>
              <a:t>town and provide people with genetically modified grass.  The town is excited to have a company that would </a:t>
            </a:r>
            <a:r>
              <a:rPr lang="en-US" sz="1200" dirty="0"/>
              <a:t>bring jobs and pay a lot of taxes that could be used to protect the environment and fund schools</a:t>
            </a:r>
            <a:r>
              <a:rPr lang="en-US" sz="1200" dirty="0" smtClean="0"/>
              <a:t>. However, there may be more disadvantages than advantages if </a:t>
            </a:r>
            <a:r>
              <a:rPr lang="en-US" sz="1200" dirty="0"/>
              <a:t>G</a:t>
            </a:r>
            <a:r>
              <a:rPr lang="en-US" sz="1200" i="1" dirty="0" smtClean="0"/>
              <a:t>reen Genetics</a:t>
            </a:r>
            <a:r>
              <a:rPr lang="en-US" sz="1200" dirty="0" smtClean="0"/>
              <a:t> comes to your town. </a:t>
            </a:r>
          </a:p>
          <a:p>
            <a:pPr algn="just">
              <a:lnSpc>
                <a:spcPct val="140000"/>
              </a:lnSpc>
            </a:pPr>
            <a:endParaRPr lang="en-US" sz="700" dirty="0" smtClean="0"/>
          </a:p>
          <a:p>
            <a:pPr algn="just">
              <a:lnSpc>
                <a:spcPct val="140000"/>
              </a:lnSpc>
            </a:pPr>
            <a:r>
              <a:rPr lang="en-US" sz="1200" dirty="0" smtClean="0"/>
              <a:t>	In your town, many lawn owners were complaining that their lawns were being consumed the wildlife. They wanted to have lush green grass that would grow but would not be consumed by animals. A company called </a:t>
            </a:r>
            <a:r>
              <a:rPr lang="en-US" sz="1200" i="1" dirty="0" smtClean="0"/>
              <a:t>Green Genetics </a:t>
            </a:r>
            <a:r>
              <a:rPr lang="en-US" sz="1200" dirty="0" smtClean="0"/>
              <a:t>created a  genetically modified species of grass called </a:t>
            </a:r>
            <a:r>
              <a:rPr lang="en-US" sz="1200" i="1" dirty="0" smtClean="0"/>
              <a:t>Quick Grow Grass</a:t>
            </a:r>
            <a:r>
              <a:rPr lang="en-US" sz="1200" dirty="0" smtClean="0"/>
              <a:t>. </a:t>
            </a:r>
          </a:p>
          <a:p>
            <a:pPr algn="just">
              <a:lnSpc>
                <a:spcPct val="140000"/>
              </a:lnSpc>
            </a:pPr>
            <a:endParaRPr lang="en-US" sz="700" dirty="0" smtClean="0"/>
          </a:p>
          <a:p>
            <a:pPr algn="just">
              <a:lnSpc>
                <a:spcPct val="140000"/>
              </a:lnSpc>
            </a:pPr>
            <a:r>
              <a:rPr lang="en-US" sz="1200" i="1" dirty="0" smtClean="0"/>
              <a:t>	Quick Grow Grass </a:t>
            </a:r>
            <a:r>
              <a:rPr lang="en-US" sz="1200" dirty="0" smtClean="0"/>
              <a:t>easily reproduces and cannot be consumed by the animals. </a:t>
            </a:r>
            <a:r>
              <a:rPr lang="en-US" sz="1200" i="1" dirty="0" smtClean="0"/>
              <a:t>Green Genetics </a:t>
            </a:r>
            <a:r>
              <a:rPr lang="en-US" sz="1200" dirty="0" smtClean="0"/>
              <a:t>boasts that their grass will grow quicker than the native grass, with out the use of fertilizer, and will not be destroyed by the wildlife looking for a meal. However, some environmentalist are worried about having a non-native species that can not be consumed brought into their ecosystem. </a:t>
            </a:r>
          </a:p>
          <a:p>
            <a:endParaRPr lang="en-US" sz="600" dirty="0"/>
          </a:p>
          <a:p>
            <a:r>
              <a:rPr lang="en-US" sz="1200" dirty="0" smtClean="0"/>
              <a:t>	</a:t>
            </a:r>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861262653"/>
              </p:ext>
            </p:extLst>
          </p:nvPr>
        </p:nvGraphicFramePr>
        <p:xfrm>
          <a:off x="5436450" y="2584824"/>
          <a:ext cx="3504956" cy="3747429"/>
        </p:xfrm>
        <a:graphic>
          <a:graphicData uri="http://schemas.openxmlformats.org/drawingml/2006/table">
            <a:tbl>
              <a:tblPr firstRow="1" bandRow="1">
                <a:tableStyleId>{5C22544A-7EE6-4342-B048-85BDC9FD1C3A}</a:tableStyleId>
              </a:tblPr>
              <a:tblGrid>
                <a:gridCol w="1752478"/>
                <a:gridCol w="1752478"/>
              </a:tblGrid>
              <a:tr h="465212">
                <a:tc gridSpan="2">
                  <a:txBody>
                    <a:bodyPr/>
                    <a:lstStyle/>
                    <a:p>
                      <a:pPr algn="ctr"/>
                      <a:r>
                        <a:rPr lang="en-US" sz="1200" dirty="0" smtClean="0"/>
                        <a:t>Should we use Quick</a:t>
                      </a:r>
                      <a:r>
                        <a:rPr lang="en-US" sz="1200" baseline="0" dirty="0" smtClean="0"/>
                        <a:t> Grow Grass? </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r>
              <a:tr h="458130">
                <a:tc>
                  <a:txBody>
                    <a:bodyPr/>
                    <a:lstStyle/>
                    <a:p>
                      <a:pPr algn="ctr"/>
                      <a:r>
                        <a:rPr lang="en-US" sz="1200" dirty="0" smtClean="0"/>
                        <a:t>Advantages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Disadvantages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24087">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stretch>
            <a:fillRect/>
          </a:stretch>
        </p:blipFill>
        <p:spPr>
          <a:xfrm>
            <a:off x="6849648" y="101891"/>
            <a:ext cx="2091758" cy="1975548"/>
          </a:xfrm>
          <a:prstGeom prst="rect">
            <a:avLst/>
          </a:prstGeom>
        </p:spPr>
      </p:pic>
      <p:pic>
        <p:nvPicPr>
          <p:cNvPr id="6" name="Picture 5"/>
          <p:cNvPicPr>
            <a:picLocks noChangeAspect="1"/>
          </p:cNvPicPr>
          <p:nvPr/>
        </p:nvPicPr>
        <p:blipFill>
          <a:blip r:embed="rId3"/>
          <a:stretch>
            <a:fillRect/>
          </a:stretch>
        </p:blipFill>
        <p:spPr>
          <a:xfrm>
            <a:off x="192438" y="101891"/>
            <a:ext cx="1580588" cy="1333444"/>
          </a:xfrm>
          <a:prstGeom prst="rect">
            <a:avLst/>
          </a:prstGeom>
        </p:spPr>
      </p:pic>
      <p:sp>
        <p:nvSpPr>
          <p:cNvPr id="7" name="Rectangle 6"/>
          <p:cNvSpPr/>
          <p:nvPr/>
        </p:nvSpPr>
        <p:spPr>
          <a:xfrm>
            <a:off x="1628587" y="99777"/>
            <a:ext cx="5065059" cy="1015663"/>
          </a:xfrm>
          <a:prstGeom prst="rect">
            <a:avLst/>
          </a:prstGeom>
          <a:noFill/>
        </p:spPr>
        <p:txBody>
          <a:bodyPr wrap="square" lIns="91440" tIns="45720" rIns="91440" bIns="45720">
            <a:spAutoFit/>
          </a:bodyPr>
          <a:lstStyle/>
          <a:p>
            <a:r>
              <a:rPr lang="en-US" sz="2000" b="1" i="1" dirty="0"/>
              <a:t>Green </a:t>
            </a:r>
            <a:r>
              <a:rPr lang="en-US" sz="2000" b="1" i="1" dirty="0" smtClean="0"/>
              <a:t>Genetics:</a:t>
            </a:r>
          </a:p>
          <a:p>
            <a:r>
              <a:rPr lang="en-US" sz="2000" i="1" dirty="0" smtClean="0"/>
              <a:t>Should the company Green Genetics come to your town?  </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2700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985" b="13250"/>
          <a:stretch/>
        </p:blipFill>
        <p:spPr>
          <a:xfrm>
            <a:off x="681441" y="4861176"/>
            <a:ext cx="1910376" cy="1306210"/>
          </a:xfrm>
          <a:prstGeom prst="rect">
            <a:avLst/>
          </a:prstGeom>
        </p:spPr>
      </p:pic>
      <p:pic>
        <p:nvPicPr>
          <p:cNvPr id="5" name="Picture 4"/>
          <p:cNvPicPr>
            <a:picLocks noChangeAspect="1"/>
          </p:cNvPicPr>
          <p:nvPr/>
        </p:nvPicPr>
        <p:blipFill>
          <a:blip r:embed="rId4"/>
          <a:stretch>
            <a:fillRect/>
          </a:stretch>
        </p:blipFill>
        <p:spPr>
          <a:xfrm>
            <a:off x="135884" y="2602246"/>
            <a:ext cx="2147412" cy="1573702"/>
          </a:xfrm>
          <a:prstGeom prst="rect">
            <a:avLst/>
          </a:prstGeom>
        </p:spPr>
      </p:pic>
      <p:pic>
        <p:nvPicPr>
          <p:cNvPr id="14" name="Picture 13"/>
          <p:cNvPicPr>
            <a:picLocks noChangeAspect="1"/>
          </p:cNvPicPr>
          <p:nvPr/>
        </p:nvPicPr>
        <p:blipFill>
          <a:blip r:embed="rId5"/>
          <a:stretch>
            <a:fillRect/>
          </a:stretch>
        </p:blipFill>
        <p:spPr>
          <a:xfrm>
            <a:off x="452803" y="86354"/>
            <a:ext cx="1562003" cy="1475225"/>
          </a:xfrm>
          <a:prstGeom prst="rect">
            <a:avLst/>
          </a:prstGeom>
        </p:spPr>
      </p:pic>
      <p:sp>
        <p:nvSpPr>
          <p:cNvPr id="2" name="TextBox 1"/>
          <p:cNvSpPr txBox="1"/>
          <p:nvPr/>
        </p:nvSpPr>
        <p:spPr>
          <a:xfrm>
            <a:off x="135884" y="338264"/>
            <a:ext cx="1344706" cy="369332"/>
          </a:xfrm>
          <a:prstGeom prst="rect">
            <a:avLst/>
          </a:prstGeom>
          <a:solidFill>
            <a:schemeClr val="bg1"/>
          </a:solidFill>
        </p:spPr>
        <p:txBody>
          <a:bodyPr wrap="square" rtlCol="0">
            <a:spAutoFit/>
          </a:bodyPr>
          <a:lstStyle/>
          <a:p>
            <a:r>
              <a:rPr lang="en-US" dirty="0" smtClean="0"/>
              <a:t>Algae bloom</a:t>
            </a:r>
            <a:endParaRPr lang="en-US" dirty="0"/>
          </a:p>
        </p:txBody>
      </p:sp>
      <p:sp>
        <p:nvSpPr>
          <p:cNvPr id="3" name="Right Arrow 2"/>
          <p:cNvSpPr/>
          <p:nvPr/>
        </p:nvSpPr>
        <p:spPr>
          <a:xfrm rot="5400000">
            <a:off x="460107" y="1026656"/>
            <a:ext cx="567765" cy="403411"/>
          </a:xfrm>
          <a:prstGeom prst="rightArrow">
            <a:avLst/>
          </a:prstGeom>
          <a:solidFill>
            <a:srgbClr val="FFFFFF"/>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35884" y="2937633"/>
            <a:ext cx="2414590" cy="646331"/>
          </a:xfrm>
          <a:prstGeom prst="rect">
            <a:avLst/>
          </a:prstGeom>
          <a:solidFill>
            <a:srgbClr val="FFFFFF"/>
          </a:solidFill>
        </p:spPr>
        <p:txBody>
          <a:bodyPr wrap="square" rtlCol="0">
            <a:spAutoFit/>
          </a:bodyPr>
          <a:lstStyle/>
          <a:p>
            <a:r>
              <a:rPr lang="en-US" dirty="0" smtClean="0"/>
              <a:t>Bacteria (decomposers) population increases </a:t>
            </a:r>
            <a:endParaRPr lang="en-US" dirty="0"/>
          </a:p>
        </p:txBody>
      </p:sp>
      <p:sp>
        <p:nvSpPr>
          <p:cNvPr id="9" name="TextBox 8"/>
          <p:cNvSpPr txBox="1"/>
          <p:nvPr/>
        </p:nvSpPr>
        <p:spPr>
          <a:xfrm>
            <a:off x="130464" y="4384741"/>
            <a:ext cx="2420010" cy="830997"/>
          </a:xfrm>
          <a:prstGeom prst="rect">
            <a:avLst/>
          </a:prstGeom>
          <a:solidFill>
            <a:srgbClr val="FFFFFF"/>
          </a:solidFill>
        </p:spPr>
        <p:txBody>
          <a:bodyPr wrap="square" rtlCol="0">
            <a:spAutoFit/>
          </a:bodyPr>
          <a:lstStyle/>
          <a:p>
            <a:r>
              <a:rPr lang="en-US" sz="1600" dirty="0" smtClean="0"/>
              <a:t>Bacteria use up the dissolved oxygen in the water. </a:t>
            </a:r>
            <a:endParaRPr lang="en-US" sz="1600" dirty="0"/>
          </a:p>
        </p:txBody>
      </p:sp>
      <p:sp>
        <p:nvSpPr>
          <p:cNvPr id="10" name="TextBox 9"/>
          <p:cNvSpPr txBox="1"/>
          <p:nvPr/>
        </p:nvSpPr>
        <p:spPr>
          <a:xfrm>
            <a:off x="130465" y="5897161"/>
            <a:ext cx="2915343" cy="923330"/>
          </a:xfrm>
          <a:prstGeom prst="rect">
            <a:avLst/>
          </a:prstGeom>
          <a:solidFill>
            <a:srgbClr val="FFFFFF"/>
          </a:solidFill>
        </p:spPr>
        <p:txBody>
          <a:bodyPr wrap="square" rtlCol="0">
            <a:spAutoFit/>
          </a:bodyPr>
          <a:lstStyle/>
          <a:p>
            <a:r>
              <a:rPr lang="en-US" dirty="0" smtClean="0"/>
              <a:t>Not enough dissolved oxygen in the water kills fish and aquatic insects. </a:t>
            </a:r>
            <a:endParaRPr lang="en-US" dirty="0"/>
          </a:p>
        </p:txBody>
      </p:sp>
      <p:sp>
        <p:nvSpPr>
          <p:cNvPr id="6" name="TextBox 5"/>
          <p:cNvSpPr txBox="1"/>
          <p:nvPr/>
        </p:nvSpPr>
        <p:spPr>
          <a:xfrm>
            <a:off x="130465" y="1512244"/>
            <a:ext cx="2033872" cy="646331"/>
          </a:xfrm>
          <a:prstGeom prst="rect">
            <a:avLst/>
          </a:prstGeom>
          <a:solidFill>
            <a:srgbClr val="FFFFFF"/>
          </a:solidFill>
        </p:spPr>
        <p:txBody>
          <a:bodyPr wrap="square" rtlCol="0">
            <a:spAutoFit/>
          </a:bodyPr>
          <a:lstStyle/>
          <a:p>
            <a:r>
              <a:rPr lang="en-US" dirty="0" smtClean="0"/>
              <a:t>Some plants grow some die </a:t>
            </a:r>
            <a:endParaRPr lang="en-US" dirty="0"/>
          </a:p>
        </p:txBody>
      </p:sp>
      <p:sp>
        <p:nvSpPr>
          <p:cNvPr id="7" name="Rectangle 6"/>
          <p:cNvSpPr/>
          <p:nvPr/>
        </p:nvSpPr>
        <p:spPr>
          <a:xfrm>
            <a:off x="3045808" y="1566468"/>
            <a:ext cx="5749454" cy="4475071"/>
          </a:xfrm>
          <a:prstGeom prst="rect">
            <a:avLst/>
          </a:prstGeom>
        </p:spPr>
        <p:txBody>
          <a:bodyPr wrap="square">
            <a:spAutoFit/>
          </a:bodyPr>
          <a:lstStyle/>
          <a:p>
            <a:pPr algn="just">
              <a:lnSpc>
                <a:spcPct val="140000"/>
              </a:lnSpc>
            </a:pPr>
            <a:r>
              <a:rPr lang="en-US" sz="1200" dirty="0" smtClean="0"/>
              <a:t>	Currently</a:t>
            </a:r>
            <a:r>
              <a:rPr lang="en-US" sz="1200" dirty="0"/>
              <a:t>, lawn owners have have been using fertilizer on their lawns and it has been getting into the local marine ecosystems. When there is an excess of fertilizer in the water it causes and algae bloom, where the algae grows very quickly and covers the lake area. As more algae and plants grow, others die. This dead organic matter becomes food for bacteria that decompose it. With more food available, the bacteria increase in number and use up the dissolved oxygen in the water. When the dissolved oxygen content decreases, many fish and aquatic insects cannot survive. This results in a dead area. Quick Grow Grass claims that there grass will require little do  no fertilizer so the algae blooms will stop. </a:t>
            </a:r>
          </a:p>
          <a:p>
            <a:pPr algn="just">
              <a:lnSpc>
                <a:spcPct val="140000"/>
              </a:lnSpc>
            </a:pPr>
            <a:endParaRPr lang="en-US" sz="1200" dirty="0"/>
          </a:p>
          <a:p>
            <a:pPr algn="just">
              <a:lnSpc>
                <a:spcPct val="140000"/>
              </a:lnSpc>
            </a:pPr>
            <a:r>
              <a:rPr lang="en-US" sz="1200" dirty="0"/>
              <a:t>	Your ecology team has been asked to study the impact of using this grass in your local ecosystem. You must consider how it might affect the population of each organism in your food web if the grass populates beyond lawn. Using the information you assembled you must be ready to argue for or against Green Genetics product. </a:t>
            </a:r>
            <a:endParaRPr lang="en-US" sz="1200" dirty="0" smtClean="0"/>
          </a:p>
          <a:p>
            <a:pPr algn="just">
              <a:lnSpc>
                <a:spcPct val="140000"/>
              </a:lnSpc>
            </a:pPr>
            <a:endParaRPr lang="en-US" sz="1200" dirty="0"/>
          </a:p>
          <a:p>
            <a:pPr algn="just">
              <a:lnSpc>
                <a:spcPct val="140000"/>
              </a:lnSpc>
            </a:pPr>
            <a:r>
              <a:rPr lang="en-US" sz="1200" dirty="0"/>
              <a:t>	</a:t>
            </a:r>
            <a:r>
              <a:rPr lang="en-US" sz="1200" dirty="0" smtClean="0"/>
              <a:t>First, use the food web and the chart on the next page to predict what will happen if Quick Grow Grass is used instead of the native grass. </a:t>
            </a:r>
          </a:p>
        </p:txBody>
      </p:sp>
      <p:sp>
        <p:nvSpPr>
          <p:cNvPr id="15" name="Right Arrow 14"/>
          <p:cNvSpPr/>
          <p:nvPr/>
        </p:nvSpPr>
        <p:spPr>
          <a:xfrm rot="5400000">
            <a:off x="460108" y="2240752"/>
            <a:ext cx="567765" cy="403411"/>
          </a:xfrm>
          <a:prstGeom prst="rightArrow">
            <a:avLst/>
          </a:prstGeom>
          <a:solidFill>
            <a:srgbClr val="FFFFFF"/>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5400000">
            <a:off x="460107" y="3690360"/>
            <a:ext cx="567765" cy="403411"/>
          </a:xfrm>
          <a:prstGeom prst="rightArrow">
            <a:avLst/>
          </a:prstGeom>
          <a:solidFill>
            <a:srgbClr val="FFFFFF"/>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5400000">
            <a:off x="209096" y="5400110"/>
            <a:ext cx="567765" cy="403411"/>
          </a:xfrm>
          <a:prstGeom prst="rightArrow">
            <a:avLst/>
          </a:prstGeom>
          <a:solidFill>
            <a:srgbClr val="FFFFFF"/>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231962" y="199764"/>
            <a:ext cx="5065059" cy="1015663"/>
          </a:xfrm>
          <a:prstGeom prst="rect">
            <a:avLst/>
          </a:prstGeom>
          <a:noFill/>
        </p:spPr>
        <p:txBody>
          <a:bodyPr wrap="square" lIns="91440" tIns="45720" rIns="91440" bIns="45720">
            <a:spAutoFit/>
          </a:bodyPr>
          <a:lstStyle/>
          <a:p>
            <a:r>
              <a:rPr lang="en-US" sz="2000" b="1" i="1" dirty="0"/>
              <a:t>Green </a:t>
            </a:r>
            <a:r>
              <a:rPr lang="en-US" sz="2000" b="1" i="1" dirty="0" smtClean="0"/>
              <a:t>Genetics:</a:t>
            </a:r>
          </a:p>
          <a:p>
            <a:r>
              <a:rPr lang="en-US" sz="2000" i="1" dirty="0" smtClean="0"/>
              <a:t>Should the company Green Genetics come to your town?  </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41468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10954677"/>
              </p:ext>
            </p:extLst>
          </p:nvPr>
        </p:nvGraphicFramePr>
        <p:xfrm>
          <a:off x="373370" y="1091883"/>
          <a:ext cx="8352277" cy="5755854"/>
        </p:xfrm>
        <a:graphic>
          <a:graphicData uri="http://schemas.openxmlformats.org/drawingml/2006/table">
            <a:tbl>
              <a:tblPr firstRow="1" bandRow="1">
                <a:tableStyleId>{8EC20E35-A176-4012-BC5E-935CFFF8708E}</a:tableStyleId>
              </a:tblPr>
              <a:tblGrid>
                <a:gridCol w="1319540"/>
                <a:gridCol w="1606571"/>
                <a:gridCol w="5426166"/>
              </a:tblGrid>
              <a:tr h="549415">
                <a:tc>
                  <a:txBody>
                    <a:bodyPr/>
                    <a:lstStyle/>
                    <a:p>
                      <a:r>
                        <a:rPr lang="en-US" sz="1400" dirty="0" smtClean="0"/>
                        <a:t>Population</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100" dirty="0" smtClean="0"/>
                        <a:t>Predicted</a:t>
                      </a:r>
                      <a:r>
                        <a:rPr lang="en-US" sz="1100" baseline="0" dirty="0" smtClean="0"/>
                        <a:t> Change</a:t>
                      </a:r>
                    </a:p>
                    <a:p>
                      <a:r>
                        <a:rPr lang="en-US" sz="1000" baseline="0" dirty="0" smtClean="0"/>
                        <a:t>(Increase, Decrease or remain the same)</a:t>
                      </a:r>
                      <a:endParaRPr lang="en-US" sz="1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Explain</a:t>
                      </a:r>
                      <a:r>
                        <a:rPr lang="en-US" sz="1400" baseline="0" dirty="0" smtClean="0"/>
                        <a:t> your prediction</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6886">
                <a:tc>
                  <a:txBody>
                    <a:bodyPr/>
                    <a:lstStyle/>
                    <a:p>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smtClean="0"/>
                    </a:p>
                    <a:p>
                      <a:endParaRPr lang="en-US" sz="900" dirty="0" smtClean="0"/>
                    </a:p>
                    <a:p>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6886">
                <a:tc>
                  <a:txBody>
                    <a:bodyPr/>
                    <a:lstStyle/>
                    <a:p>
                      <a:endParaRPr lang="en-US" sz="9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smtClean="0"/>
                    </a:p>
                    <a:p>
                      <a:endParaRPr lang="en-US" sz="900" dirty="0" smtClean="0"/>
                    </a:p>
                    <a:p>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6886">
                <a:tc>
                  <a:txBody>
                    <a:bodyPr/>
                    <a:lstStyle/>
                    <a:p>
                      <a:endParaRPr lang="en-US" sz="9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smtClean="0"/>
                    </a:p>
                    <a:p>
                      <a:endParaRPr lang="en-US" sz="900" dirty="0" smtClean="0"/>
                    </a:p>
                    <a:p>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6886">
                <a:tc>
                  <a:txBody>
                    <a:bodyPr/>
                    <a:lstStyle/>
                    <a:p>
                      <a:endParaRPr lang="en-US" sz="9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smtClean="0"/>
                    </a:p>
                    <a:p>
                      <a:endParaRPr lang="en-US" sz="900" dirty="0" smtClean="0"/>
                    </a:p>
                    <a:p>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6886">
                <a:tc>
                  <a:txBody>
                    <a:bodyPr/>
                    <a:lstStyle/>
                    <a:p>
                      <a:endParaRPr lang="en-US" sz="9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smtClean="0"/>
                    </a:p>
                    <a:p>
                      <a:endParaRPr lang="en-US" sz="900" dirty="0" smtClean="0"/>
                    </a:p>
                    <a:p>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6886">
                <a:tc>
                  <a:txBody>
                    <a:bodyPr/>
                    <a:lstStyle/>
                    <a:p>
                      <a:endParaRPr lang="en-US" sz="9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smtClean="0"/>
                    </a:p>
                    <a:p>
                      <a:endParaRPr lang="en-US" sz="900" dirty="0" smtClean="0"/>
                    </a:p>
                    <a:p>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6886">
                <a:tc>
                  <a:txBody>
                    <a:bodyPr/>
                    <a:lstStyle/>
                    <a:p>
                      <a:endParaRPr lang="en-US" sz="900" dirty="0" smtClean="0"/>
                    </a:p>
                    <a:p>
                      <a:endParaRPr lang="en-US" sz="900" dirty="0" smtClean="0"/>
                    </a:p>
                    <a:p>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6886">
                <a:tc>
                  <a:txBody>
                    <a:bodyPr/>
                    <a:lstStyle/>
                    <a:p>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smtClean="0"/>
                    </a:p>
                    <a:p>
                      <a:endParaRPr lang="en-US" sz="900" dirty="0" smtClean="0"/>
                    </a:p>
                    <a:p>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6886">
                <a:tc>
                  <a:txBody>
                    <a:bodyPr/>
                    <a:lstStyle/>
                    <a:p>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smtClean="0"/>
                    </a:p>
                    <a:p>
                      <a:endParaRPr lang="en-US" sz="900" dirty="0" smtClean="0"/>
                    </a:p>
                    <a:p>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 name="TextBox 1"/>
          <p:cNvSpPr txBox="1"/>
          <p:nvPr/>
        </p:nvSpPr>
        <p:spPr>
          <a:xfrm>
            <a:off x="202558" y="591949"/>
            <a:ext cx="8641353" cy="461665"/>
          </a:xfrm>
          <a:prstGeom prst="rect">
            <a:avLst/>
          </a:prstGeom>
          <a:noFill/>
        </p:spPr>
        <p:txBody>
          <a:bodyPr wrap="square" rtlCol="0">
            <a:spAutoFit/>
          </a:bodyPr>
          <a:lstStyle/>
          <a:p>
            <a:r>
              <a:rPr lang="en-US" sz="1200" b="1" dirty="0" smtClean="0"/>
              <a:t>Directions</a:t>
            </a:r>
            <a:r>
              <a:rPr lang="en-US" sz="1200" dirty="0" smtClean="0"/>
              <a:t>: Fill out each type of species in your food web under population. Then predict if the population will increase, decrease or remain the same in predicted change. Explain why the population will or will not change in the column labeled “explain your prediction.” </a:t>
            </a:r>
            <a:endParaRPr lang="en-US" sz="1200" dirty="0"/>
          </a:p>
        </p:txBody>
      </p:sp>
      <p:sp>
        <p:nvSpPr>
          <p:cNvPr id="4" name="TextBox 3"/>
          <p:cNvSpPr txBox="1"/>
          <p:nvPr/>
        </p:nvSpPr>
        <p:spPr>
          <a:xfrm>
            <a:off x="502921" y="205899"/>
            <a:ext cx="8222726"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dirty="0" smtClean="0"/>
              <a:t>What will happen if the town uses Quick Grow Grass instead of using the native grass? </a:t>
            </a:r>
            <a:endParaRPr lang="en-US" dirty="0"/>
          </a:p>
        </p:txBody>
      </p:sp>
    </p:spTree>
    <p:extLst>
      <p:ext uri="{BB962C8B-B14F-4D97-AF65-F5344CB8AC3E}">
        <p14:creationId xmlns:p14="http://schemas.microsoft.com/office/powerpoint/2010/main" val="3843159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373</TotalTime>
  <Words>811</Words>
  <Application>Microsoft Macintosh PowerPoint</Application>
  <PresentationFormat>On-screen Show (4:3)</PresentationFormat>
  <Paragraphs>187</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innovate</dc:creator>
  <cp:lastModifiedBy>innovate</cp:lastModifiedBy>
  <cp:revision>20</cp:revision>
  <cp:lastPrinted>2014-03-11T12:30:53Z</cp:lastPrinted>
  <dcterms:created xsi:type="dcterms:W3CDTF">2014-03-05T17:00:40Z</dcterms:created>
  <dcterms:modified xsi:type="dcterms:W3CDTF">2014-03-11T12:51:00Z</dcterms:modified>
</cp:coreProperties>
</file>